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Lst>
  <p:notesMasterIdLst>
    <p:notesMasterId r:id="rId44"/>
  </p:notesMasterIdLst>
  <p:sldIdLst>
    <p:sldId id="256" r:id="rId2"/>
    <p:sldId id="307" r:id="rId3"/>
    <p:sldId id="310" r:id="rId4"/>
    <p:sldId id="315" r:id="rId5"/>
    <p:sldId id="306" r:id="rId6"/>
    <p:sldId id="308" r:id="rId7"/>
    <p:sldId id="309" r:id="rId8"/>
    <p:sldId id="313" r:id="rId9"/>
    <p:sldId id="316" r:id="rId10"/>
    <p:sldId id="311" r:id="rId11"/>
    <p:sldId id="314" r:id="rId12"/>
    <p:sldId id="312" r:id="rId13"/>
    <p:sldId id="320" r:id="rId14"/>
    <p:sldId id="317" r:id="rId15"/>
    <p:sldId id="318" r:id="rId16"/>
    <p:sldId id="321" r:id="rId17"/>
    <p:sldId id="322" r:id="rId18"/>
    <p:sldId id="335" r:id="rId19"/>
    <p:sldId id="336" r:id="rId20"/>
    <p:sldId id="337" r:id="rId21"/>
    <p:sldId id="319" r:id="rId22"/>
    <p:sldId id="338" r:id="rId23"/>
    <p:sldId id="351" r:id="rId24"/>
    <p:sldId id="352" r:id="rId25"/>
    <p:sldId id="353" r:id="rId26"/>
    <p:sldId id="349" r:id="rId27"/>
    <p:sldId id="324" r:id="rId28"/>
    <p:sldId id="343" r:id="rId29"/>
    <p:sldId id="344" r:id="rId30"/>
    <p:sldId id="358" r:id="rId31"/>
    <p:sldId id="354" r:id="rId32"/>
    <p:sldId id="348" r:id="rId33"/>
    <p:sldId id="323" r:id="rId34"/>
    <p:sldId id="359" r:id="rId35"/>
    <p:sldId id="360" r:id="rId36"/>
    <p:sldId id="345" r:id="rId37"/>
    <p:sldId id="355" r:id="rId38"/>
    <p:sldId id="356" r:id="rId39"/>
    <p:sldId id="357" r:id="rId40"/>
    <p:sldId id="361" r:id="rId41"/>
    <p:sldId id="347" r:id="rId42"/>
    <p:sldId id="303" r:id="rId43"/>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5" roundtripDataSignature="AMtx7mjm0V2SbzZUsP05LVTHy3YtRCoK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4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605" autoAdjust="0"/>
    <p:restoredTop sz="93946" autoAdjust="0"/>
  </p:normalViewPr>
  <p:slideViewPr>
    <p:cSldViewPr snapToGrid="0">
      <p:cViewPr varScale="1">
        <p:scale>
          <a:sx n="109" d="100"/>
          <a:sy n="109" d="100"/>
        </p:scale>
        <p:origin x="738" y="45"/>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55"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56"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531124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https://www.thymeleaf.org/doc/tutorials/3.1/usingthymeleaf.pdf</a:t>
            </a:r>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378039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a:extLst>
            <a:ext uri="{FF2B5EF4-FFF2-40B4-BE49-F238E27FC236}">
              <a16:creationId xmlns:a16="http://schemas.microsoft.com/office/drawing/2014/main" id="{90CAB1F3-07FA-BF7B-29CE-BE07186F883D}"/>
            </a:ext>
          </a:extLst>
        </p:cNvPr>
        <p:cNvGrpSpPr/>
        <p:nvPr/>
      </p:nvGrpSpPr>
      <p:grpSpPr>
        <a:xfrm>
          <a:off x="0" y="0"/>
          <a:ext cx="0" cy="0"/>
          <a:chOff x="0" y="0"/>
          <a:chExt cx="0" cy="0"/>
        </a:xfrm>
      </p:grpSpPr>
      <p:sp>
        <p:nvSpPr>
          <p:cNvPr id="88" name="Google Shape;88;p1:notes">
            <a:extLst>
              <a:ext uri="{FF2B5EF4-FFF2-40B4-BE49-F238E27FC236}">
                <a16:creationId xmlns:a16="http://schemas.microsoft.com/office/drawing/2014/main" id="{223B9DDC-0A9D-D0DC-9370-45131D3059AE}"/>
              </a:ext>
            </a:extLst>
          </p:cNvPr>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a:extLst>
              <a:ext uri="{FF2B5EF4-FFF2-40B4-BE49-F238E27FC236}">
                <a16:creationId xmlns:a16="http://schemas.microsoft.com/office/drawing/2014/main" id="{3EBE30FF-D703-9C98-BFB2-1EFB9795897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5434315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8"/>
          <p:cNvSpPr txBox="1">
            <a:spLocks noGrp="1"/>
          </p:cNvSpPr>
          <p:nvPr>
            <p:ph type="ctrTitle"/>
          </p:nvPr>
        </p:nvSpPr>
        <p:spPr>
          <a:xfrm>
            <a:off x="1524000" y="1988598"/>
            <a:ext cx="9144000" cy="1521364"/>
          </a:xfrm>
          <a:prstGeom prst="rect">
            <a:avLst/>
          </a:prstGeom>
          <a:solidFill>
            <a:srgbClr val="FB7432"/>
          </a:solid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48"/>
          <p:cNvSpPr txBox="1">
            <a:spLocks noGrp="1"/>
          </p:cNvSpPr>
          <p:nvPr>
            <p:ph type="subTitle" idx="1"/>
          </p:nvPr>
        </p:nvSpPr>
        <p:spPr>
          <a:xfrm>
            <a:off x="1524000" y="3602038"/>
            <a:ext cx="9144000" cy="12274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 name="Picture 3"/>
          <p:cNvPicPr>
            <a:picLocks noChangeAspect="1"/>
          </p:cNvPicPr>
          <p:nvPr userDrawn="1"/>
        </p:nvPicPr>
        <p:blipFill>
          <a:blip r:embed="rId2"/>
          <a:stretch>
            <a:fillRect/>
          </a:stretch>
        </p:blipFill>
        <p:spPr>
          <a:xfrm>
            <a:off x="11389199" y="25370"/>
            <a:ext cx="802801" cy="1349067"/>
          </a:xfrm>
          <a:prstGeom prst="rect">
            <a:avLst/>
          </a:prstGeom>
        </p:spPr>
      </p:pic>
      <p:pic>
        <p:nvPicPr>
          <p:cNvPr id="2" name="Picture 1">
            <a:extLst>
              <a:ext uri="{FF2B5EF4-FFF2-40B4-BE49-F238E27FC236}">
                <a16:creationId xmlns:a16="http://schemas.microsoft.com/office/drawing/2014/main" id="{08CEAAFF-FE0C-4084-11F9-F8B3E26F6AB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481214"/>
            <a:ext cx="12192000" cy="3827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558A2C-75A2-6180-1CC5-B21A1BFD44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9817" y="31035"/>
            <a:ext cx="1595654" cy="7764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21"/>
        <p:cNvGrpSpPr/>
        <p:nvPr/>
      </p:nvGrpSpPr>
      <p:grpSpPr>
        <a:xfrm>
          <a:off x="0" y="0"/>
          <a:ext cx="0" cy="0"/>
          <a:chOff x="0" y="0"/>
          <a:chExt cx="0" cy="0"/>
        </a:xfrm>
      </p:grpSpPr>
      <p:sp>
        <p:nvSpPr>
          <p:cNvPr id="23" name="Google Shape;23;p49"/>
          <p:cNvSpPr txBox="1">
            <a:spLocks noGrp="1"/>
          </p:cNvSpPr>
          <p:nvPr>
            <p:ph type="title"/>
          </p:nvPr>
        </p:nvSpPr>
        <p:spPr>
          <a:xfrm>
            <a:off x="219897" y="659103"/>
            <a:ext cx="11169301" cy="650138"/>
          </a:xfrm>
          <a:prstGeom prst="rect">
            <a:avLst/>
          </a:prstGeom>
          <a:solidFill>
            <a:schemeClr val="lt1"/>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49"/>
          <p:cNvSpPr txBox="1">
            <a:spLocks noGrp="1"/>
          </p:cNvSpPr>
          <p:nvPr>
            <p:ph type="body" idx="1"/>
          </p:nvPr>
        </p:nvSpPr>
        <p:spPr>
          <a:xfrm>
            <a:off x="0" y="1627444"/>
            <a:ext cx="12192000" cy="4814445"/>
          </a:xfrm>
          <a:prstGeom prst="rect">
            <a:avLst/>
          </a:prstGeom>
          <a:noFill/>
          <a:ln>
            <a:noFill/>
          </a:ln>
        </p:spPr>
        <p:txBody>
          <a:bodyPr spcFirstLastPara="1" wrap="square" lIns="91425" tIns="45700" rIns="91425" bIns="45700" anchor="t" anchorCtr="0">
            <a:normAutofit/>
          </a:bodyPr>
          <a:lstStyle>
            <a:lvl1pPr marL="346075" marR="0" lvl="0" indent="-342900" algn="just" rtl="0">
              <a:lnSpc>
                <a:spcPct val="11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lvl="1" indent="-342900" algn="l">
              <a:lnSpc>
                <a:spcPct val="90000"/>
              </a:lnSpc>
              <a:spcBef>
                <a:spcPts val="0"/>
              </a:spcBef>
              <a:spcAft>
                <a:spcPts val="0"/>
              </a:spcAft>
              <a:buClr>
                <a:srgbClr val="963737"/>
              </a:buClr>
              <a:buSzPts val="1800"/>
              <a:buFont typeface="Wingdings" panose="05000000000000000000" pitchFamily="2" charset="2"/>
              <a:buChar char="§"/>
              <a:defRPr sz="2300"/>
            </a:lvl2pPr>
            <a:lvl3pPr marL="1371600" lvl="2" indent="-342900" algn="l">
              <a:lnSpc>
                <a:spcPct val="90000"/>
              </a:lnSpc>
              <a:spcBef>
                <a:spcPts val="500"/>
              </a:spcBef>
              <a:spcAft>
                <a:spcPts val="0"/>
              </a:spcAft>
              <a:buClr>
                <a:srgbClr val="963737"/>
              </a:buClr>
              <a:buSzPts val="1800"/>
              <a:buChar char="•"/>
              <a:defRPr sz="23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en-US" dirty="0"/>
          </a:p>
          <a:p>
            <a:pPr lvl="1"/>
            <a:endParaRPr dirty="0"/>
          </a:p>
        </p:txBody>
      </p:sp>
      <p:sp>
        <p:nvSpPr>
          <p:cNvPr id="26" name="Google Shape;26;p49"/>
          <p:cNvSpPr txBox="1"/>
          <p:nvPr userDrawn="1"/>
        </p:nvSpPr>
        <p:spPr>
          <a:xfrm>
            <a:off x="1" y="600804"/>
            <a:ext cx="219896" cy="867538"/>
          </a:xfrm>
          <a:prstGeom prst="rect">
            <a:avLst/>
          </a:prstGeom>
          <a:solidFill>
            <a:srgbClr val="FB743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 name="Picture 9"/>
          <p:cNvPicPr>
            <a:picLocks noChangeAspect="1"/>
          </p:cNvPicPr>
          <p:nvPr userDrawn="1"/>
        </p:nvPicPr>
        <p:blipFill>
          <a:blip r:embed="rId2"/>
          <a:stretch>
            <a:fillRect/>
          </a:stretch>
        </p:blipFill>
        <p:spPr>
          <a:xfrm>
            <a:off x="11389199" y="25370"/>
            <a:ext cx="802801" cy="1349067"/>
          </a:xfrm>
          <a:prstGeom prst="rect">
            <a:avLst/>
          </a:prstGeom>
        </p:spPr>
      </p:pic>
      <p:pic>
        <p:nvPicPr>
          <p:cNvPr id="3" name="Picture 2">
            <a:extLst>
              <a:ext uri="{FF2B5EF4-FFF2-40B4-BE49-F238E27FC236}">
                <a16:creationId xmlns:a16="http://schemas.microsoft.com/office/drawing/2014/main" id="{C27C59A4-873A-9F24-D0CF-49407B9C51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0" y="17909"/>
            <a:ext cx="1197849" cy="582842"/>
          </a:xfrm>
          <a:prstGeom prst="rect">
            <a:avLst/>
          </a:prstGeom>
        </p:spPr>
      </p:pic>
      <p:pic>
        <p:nvPicPr>
          <p:cNvPr id="2" name="Picture 1">
            <a:extLst>
              <a:ext uri="{FF2B5EF4-FFF2-40B4-BE49-F238E27FC236}">
                <a16:creationId xmlns:a16="http://schemas.microsoft.com/office/drawing/2014/main" id="{2C8BF003-DE94-8FC6-3C20-271FF86E136E}"/>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453319"/>
            <a:ext cx="11784330" cy="41254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49A8C01-8DC2-97C8-4F54-16BE6D03727C}"/>
              </a:ext>
            </a:extLst>
          </p:cNvPr>
          <p:cNvCxnSpPr>
            <a:cxnSpLocks/>
          </p:cNvCxnSpPr>
          <p:nvPr userDrawn="1"/>
        </p:nvCxnSpPr>
        <p:spPr>
          <a:xfrm>
            <a:off x="0" y="1468342"/>
            <a:ext cx="1219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E00232-167D-C55B-1FD9-04BD27E02609}"/>
              </a:ext>
            </a:extLst>
          </p:cNvPr>
          <p:cNvSpPr txBox="1"/>
          <p:nvPr userDrawn="1"/>
        </p:nvSpPr>
        <p:spPr>
          <a:xfrm>
            <a:off x="15556230" y="3337560"/>
            <a:ext cx="184731" cy="307777"/>
          </a:xfrm>
          <a:prstGeom prst="rect">
            <a:avLst/>
          </a:prstGeom>
          <a:noFill/>
          <a:ln>
            <a:solidFill>
              <a:schemeClr val="accent2"/>
            </a:solidFill>
          </a:ln>
        </p:spPr>
        <p:txBody>
          <a:bodyPr wrap="none" rtlCol="0">
            <a:spAutoFit/>
          </a:bodyPr>
          <a:lstStyle/>
          <a:p>
            <a:endParaRPr lang="en-VN" dirty="0"/>
          </a:p>
        </p:txBody>
      </p:sp>
      <p:sp>
        <p:nvSpPr>
          <p:cNvPr id="25" name="Google Shape;25;p49"/>
          <p:cNvSpPr txBox="1">
            <a:spLocks noGrp="1"/>
          </p:cNvSpPr>
          <p:nvPr>
            <p:ph type="sldNum" idx="12"/>
          </p:nvPr>
        </p:nvSpPr>
        <p:spPr>
          <a:xfrm>
            <a:off x="11784330" y="6460934"/>
            <a:ext cx="412640" cy="387127"/>
          </a:xfrm>
          <a:prstGeom prst="rect">
            <a:avLst/>
          </a:prstGeom>
          <a:solidFill>
            <a:srgbClr val="FB7432"/>
          </a:solidFill>
          <a:ln/>
        </p:spPr>
        <p:style>
          <a:lnRef idx="2">
            <a:schemeClr val="accent2"/>
          </a:lnRef>
          <a:fillRef idx="1">
            <a:schemeClr val="lt1"/>
          </a:fillRef>
          <a:effectRef idx="0">
            <a:schemeClr val="accent2"/>
          </a:effectRef>
          <a:fontRef idx="minor">
            <a:schemeClr val="dk1"/>
          </a:fontRef>
        </p:style>
        <p:txBody>
          <a:bodyPr spcFirstLastPara="1" wrap="none" lIns="91425" tIns="45700" rIns="91425" bIns="45700" anchor="ctr" anchorCtr="0">
            <a:noAutofit/>
          </a:bodyPr>
          <a:lstStyle>
            <a:lvl1pPr marL="0" lvl="0" indent="0" algn="ctr">
              <a:spcBef>
                <a:spcPts val="0"/>
              </a:spcBef>
              <a:buNone/>
              <a:defRPr sz="1400" b="1">
                <a:solidFill>
                  <a:schemeClr val="bg1"/>
                </a:solidFill>
                <a:latin typeface="Arial"/>
                <a:ea typeface="Arial"/>
                <a:cs typeface="Arial"/>
                <a:sym typeface="Arial"/>
              </a:defRPr>
            </a:lvl1pPr>
            <a:lvl2pPr marL="0" lvl="1" indent="0" algn="r">
              <a:spcBef>
                <a:spcPts val="0"/>
              </a:spcBef>
              <a:buNone/>
              <a:defRPr sz="1200">
                <a:solidFill>
                  <a:schemeClr val="dk1"/>
                </a:solidFill>
                <a:latin typeface="Arial"/>
                <a:ea typeface="Arial"/>
                <a:cs typeface="Arial"/>
                <a:sym typeface="Arial"/>
              </a:defRPr>
            </a:lvl2pPr>
            <a:lvl3pPr marL="0" lvl="2" indent="0" algn="r">
              <a:spcBef>
                <a:spcPts val="0"/>
              </a:spcBef>
              <a:buNone/>
              <a:defRPr sz="1200">
                <a:solidFill>
                  <a:schemeClr val="dk1"/>
                </a:solidFill>
                <a:latin typeface="Arial"/>
                <a:ea typeface="Arial"/>
                <a:cs typeface="Arial"/>
                <a:sym typeface="Arial"/>
              </a:defRPr>
            </a:lvl3pPr>
            <a:lvl4pPr marL="0" lvl="3" indent="0" algn="r">
              <a:spcBef>
                <a:spcPts val="0"/>
              </a:spcBef>
              <a:buNone/>
              <a:defRPr sz="1200">
                <a:solidFill>
                  <a:schemeClr val="dk1"/>
                </a:solidFill>
                <a:latin typeface="Arial"/>
                <a:ea typeface="Arial"/>
                <a:cs typeface="Arial"/>
                <a:sym typeface="Arial"/>
              </a:defRPr>
            </a:lvl4pPr>
            <a:lvl5pPr marL="0" lvl="4" indent="0" algn="r">
              <a:spcBef>
                <a:spcPts val="0"/>
              </a:spcBef>
              <a:buNone/>
              <a:defRPr sz="1200">
                <a:solidFill>
                  <a:schemeClr val="dk1"/>
                </a:solidFill>
                <a:latin typeface="Arial"/>
                <a:ea typeface="Arial"/>
                <a:cs typeface="Arial"/>
                <a:sym typeface="Arial"/>
              </a:defRPr>
            </a:lvl5pPr>
            <a:lvl6pPr marL="0" lvl="5" indent="0" algn="r">
              <a:spcBef>
                <a:spcPts val="0"/>
              </a:spcBef>
              <a:buNone/>
              <a:defRPr sz="1200">
                <a:solidFill>
                  <a:schemeClr val="dk1"/>
                </a:solidFill>
                <a:latin typeface="Arial"/>
                <a:ea typeface="Arial"/>
                <a:cs typeface="Arial"/>
                <a:sym typeface="Arial"/>
              </a:defRPr>
            </a:lvl6pPr>
            <a:lvl7pPr marL="0" lvl="6" indent="0" algn="r">
              <a:spcBef>
                <a:spcPts val="0"/>
              </a:spcBef>
              <a:buNone/>
              <a:defRPr sz="1200">
                <a:solidFill>
                  <a:schemeClr val="dk1"/>
                </a:solidFill>
                <a:latin typeface="Arial"/>
                <a:ea typeface="Arial"/>
                <a:cs typeface="Arial"/>
                <a:sym typeface="Arial"/>
              </a:defRPr>
            </a:lvl7pPr>
            <a:lvl8pPr marL="0" lvl="7" indent="0" algn="r">
              <a:spcBef>
                <a:spcPts val="0"/>
              </a:spcBef>
              <a:buNone/>
              <a:defRPr sz="1200">
                <a:solidFill>
                  <a:schemeClr val="dk1"/>
                </a:solidFill>
                <a:latin typeface="Arial"/>
                <a:ea typeface="Arial"/>
                <a:cs typeface="Arial"/>
                <a:sym typeface="Arial"/>
              </a:defRPr>
            </a:lvl8pPr>
            <a:lvl9pPr marL="0" lvl="8" indent="0" algn="r">
              <a:spcBef>
                <a:spcPts val="0"/>
              </a:spcBef>
              <a:buNone/>
              <a:defRPr sz="1200">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FB8E955E-38D4-6645-BF9C-5404CE26DFBD}" type="datetime1">
              <a:rPr lang="en-US" smtClean="0"/>
              <a:t>3/18/2025</a:t>
            </a:fld>
            <a:endParaRPr/>
          </a:p>
        </p:txBody>
      </p:sp>
      <p:sp>
        <p:nvSpPr>
          <p:cNvPr id="13" name="Google Shape;13;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www.thymeleaf.org/doc/articles/layouts.html" TargetMode="Externa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Spring Web Development</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Integration with other technologies</a:t>
            </a:r>
          </a:p>
        </p:txBody>
      </p:sp>
      <p:sp>
        <p:nvSpPr>
          <p:cNvPr id="3" name="Text Placeholder 2"/>
          <p:cNvSpPr>
            <a:spLocks noGrp="1"/>
          </p:cNvSpPr>
          <p:nvPr>
            <p:ph type="body" idx="1"/>
          </p:nvPr>
        </p:nvSpPr>
        <p:spPr/>
        <p:txBody>
          <a:bodyPr/>
          <a:lstStyle/>
          <a:p>
            <a:r>
              <a:rPr lang="en-US" dirty="0"/>
              <a:t>Spring integrates seamlessly with other technologies commonly used in web development, such as databases (via Spring Data), messaging systems (via Spring Messaging), and frontend frameworks (via RESTful APIs or </a:t>
            </a:r>
            <a:r>
              <a:rPr lang="en-US" dirty="0" err="1"/>
              <a:t>WebSocket</a:t>
            </a:r>
            <a:r>
              <a:rPr lang="en-US" dirty="0"/>
              <a:t> support).</a:t>
            </a:r>
          </a:p>
        </p:txBody>
      </p:sp>
      <p:sp>
        <p:nvSpPr>
          <p:cNvPr id="4" name="Slide Number Placeholder 3"/>
          <p:cNvSpPr>
            <a:spLocks noGrp="1"/>
          </p:cNvSpPr>
          <p:nvPr>
            <p:ph type="sldNum" idx="12"/>
          </p:nvPr>
        </p:nvSpPr>
        <p:spPr/>
        <p:txBody>
          <a:bodyPr/>
          <a:lstStyle/>
          <a:p>
            <a:fld id="{00000000-1234-1234-1234-123412341234}" type="slidenum">
              <a:rPr lang="en-US" smtClean="0"/>
              <a:pPr/>
              <a:t>10</a:t>
            </a:fld>
            <a:endParaRPr lang="en-US" dirty="0"/>
          </a:p>
        </p:txBody>
      </p:sp>
    </p:spTree>
    <p:extLst>
      <p:ext uri="{BB962C8B-B14F-4D97-AF65-F5344CB8AC3E}">
        <p14:creationId xmlns:p14="http://schemas.microsoft.com/office/powerpoint/2010/main" val="3806629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Data</a:t>
            </a:r>
          </a:p>
        </p:txBody>
      </p:sp>
      <p:sp>
        <p:nvSpPr>
          <p:cNvPr id="3" name="Text Placeholder 2"/>
          <p:cNvSpPr>
            <a:spLocks noGrp="1"/>
          </p:cNvSpPr>
          <p:nvPr>
            <p:ph type="body" idx="1"/>
          </p:nvPr>
        </p:nvSpPr>
        <p:spPr/>
        <p:txBody>
          <a:bodyPr/>
          <a:lstStyle/>
          <a:p>
            <a:r>
              <a:rPr lang="en-US" dirty="0"/>
              <a:t>For data access, Spring Data offers a range of options, including JPA, MongoDB, Redis, and more. </a:t>
            </a:r>
          </a:p>
          <a:p>
            <a:r>
              <a:rPr lang="en-US" dirty="0"/>
              <a:t>Choose the appropriate Spring Data module based on your data storage requirements to simplify data access and manipulation within your web applications.</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11</a:t>
            </a:fld>
            <a:endParaRPr lang="en-US" dirty="0"/>
          </a:p>
        </p:txBody>
      </p:sp>
    </p:spTree>
    <p:extLst>
      <p:ext uri="{BB962C8B-B14F-4D97-AF65-F5344CB8AC3E}">
        <p14:creationId xmlns:p14="http://schemas.microsoft.com/office/powerpoint/2010/main" val="3409172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Templating</a:t>
            </a:r>
            <a:r>
              <a:rPr lang="en-US" dirty="0"/>
              <a:t> engines</a:t>
            </a:r>
          </a:p>
        </p:txBody>
      </p:sp>
      <p:sp>
        <p:nvSpPr>
          <p:cNvPr id="3" name="Text Placeholder 2"/>
          <p:cNvSpPr>
            <a:spLocks noGrp="1"/>
          </p:cNvSpPr>
          <p:nvPr>
            <p:ph type="body" idx="1"/>
          </p:nvPr>
        </p:nvSpPr>
        <p:spPr/>
        <p:txBody>
          <a:bodyPr/>
          <a:lstStyle/>
          <a:p>
            <a:r>
              <a:rPr lang="en-US" dirty="0"/>
              <a:t>When it comes to templating engines, consider using Thymeleaf or Freemaker. </a:t>
            </a:r>
          </a:p>
          <a:p>
            <a:r>
              <a:rPr lang="en-US" dirty="0"/>
              <a:t>Both provide powerful template processing capabilities, enabling the seamless integration of dynamic content into web pages. </a:t>
            </a:r>
          </a:p>
          <a:p>
            <a:r>
              <a:rPr lang="en-US" dirty="0" err="1"/>
              <a:t>Thymeleaf</a:t>
            </a:r>
            <a:r>
              <a:rPr lang="en-US" dirty="0"/>
              <a:t>, in particular, is a popular choice for Spring-based web applications due to its natural integration with Spring MVC.</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12</a:t>
            </a:fld>
            <a:endParaRPr lang="en-US" dirty="0"/>
          </a:p>
        </p:txBody>
      </p:sp>
    </p:spTree>
    <p:extLst>
      <p:ext uri="{BB962C8B-B14F-4D97-AF65-F5344CB8AC3E}">
        <p14:creationId xmlns:p14="http://schemas.microsoft.com/office/powerpoint/2010/main" val="39381900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0" y="2241458"/>
            <a:ext cx="1219200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err="1">
                <a:solidFill>
                  <a:schemeClr val="accent2"/>
                </a:solidFill>
                <a:latin typeface="Arial" panose="020B0604020202020204" pitchFamily="34" charset="0"/>
                <a:ea typeface="+mj-ea"/>
                <a:cs typeface="Arial" panose="020B0604020202020204" pitchFamily="34" charset="0"/>
              </a:rPr>
              <a:t>Thymeleaf</a:t>
            </a:r>
            <a:r>
              <a:rPr lang="en-US" sz="4400" b="1" kern="1200" dirty="0">
                <a:solidFill>
                  <a:schemeClr val="accent2"/>
                </a:solidFill>
                <a:latin typeface="Arial" panose="020B0604020202020204" pitchFamily="34" charset="0"/>
                <a:ea typeface="+mj-ea"/>
                <a:cs typeface="Arial" panose="020B0604020202020204" pitchFamily="34" charset="0"/>
              </a:rPr>
              <a:t> - a Java-based server side template engine</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285749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t>
            </a:r>
            <a:r>
              <a:rPr lang="en-US" dirty="0" err="1"/>
              <a:t>Thymeleaf</a:t>
            </a:r>
            <a:r>
              <a:rPr lang="en-US" dirty="0"/>
              <a:t>?</a:t>
            </a:r>
          </a:p>
        </p:txBody>
      </p:sp>
      <p:sp>
        <p:nvSpPr>
          <p:cNvPr id="3" name="Text Placeholder 2"/>
          <p:cNvSpPr>
            <a:spLocks noGrp="1"/>
          </p:cNvSpPr>
          <p:nvPr>
            <p:ph type="body" idx="1"/>
          </p:nvPr>
        </p:nvSpPr>
        <p:spPr/>
        <p:txBody>
          <a:bodyPr>
            <a:normAutofit/>
          </a:bodyPr>
          <a:lstStyle/>
          <a:p>
            <a:r>
              <a:rPr lang="en-US" dirty="0" err="1"/>
              <a:t>Thymeleaf</a:t>
            </a:r>
            <a:r>
              <a:rPr lang="en-US" dirty="0"/>
              <a:t> is a modern server-side Java template engine for both web and standalone environments, capable of processing HTML, XML, JavaScript, CSS and even plain text.</a:t>
            </a:r>
          </a:p>
          <a:p>
            <a:r>
              <a:rPr lang="en-US" dirty="0"/>
              <a:t>The main goal of </a:t>
            </a:r>
            <a:r>
              <a:rPr lang="en-US" dirty="0" err="1"/>
              <a:t>Thymeleaf</a:t>
            </a:r>
            <a:r>
              <a:rPr lang="en-US" dirty="0"/>
              <a:t> is to provide an elegant and highly-maintainable way of creating templates. </a:t>
            </a:r>
          </a:p>
          <a:p>
            <a:r>
              <a:rPr lang="en-US" dirty="0" err="1"/>
              <a:t>Thymeleaf</a:t>
            </a:r>
            <a:r>
              <a:rPr lang="en-US" dirty="0"/>
              <a:t> improves communication of design and bridges the gap between design and development teams.</a:t>
            </a:r>
          </a:p>
          <a:p>
            <a:r>
              <a:rPr lang="en-US" dirty="0" err="1"/>
              <a:t>Thymeleaf</a:t>
            </a:r>
            <a:r>
              <a:rPr lang="en-US" dirty="0"/>
              <a:t> has also been designed from the beginning with Web Standards in mind - especially HTML5 - allowing you to create fully validating templates if</a:t>
            </a:r>
          </a:p>
          <a:p>
            <a:r>
              <a:rPr lang="en-US" dirty="0"/>
              <a:t>that is a need for you</a:t>
            </a:r>
          </a:p>
        </p:txBody>
      </p:sp>
      <p:sp>
        <p:nvSpPr>
          <p:cNvPr id="4" name="Slide Number Placeholder 3"/>
          <p:cNvSpPr>
            <a:spLocks noGrp="1"/>
          </p:cNvSpPr>
          <p:nvPr>
            <p:ph type="sldNum" idx="12"/>
          </p:nvPr>
        </p:nvSpPr>
        <p:spPr/>
        <p:txBody>
          <a:bodyPr/>
          <a:lstStyle/>
          <a:p>
            <a:fld id="{00000000-1234-1234-1234-123412341234}" type="slidenum">
              <a:rPr lang="en-US" smtClean="0"/>
              <a:pPr/>
              <a:t>14</a:t>
            </a:fld>
            <a:endParaRPr lang="en-US" dirty="0"/>
          </a:p>
        </p:txBody>
      </p:sp>
    </p:spTree>
    <p:extLst>
      <p:ext uri="{BB962C8B-B14F-4D97-AF65-F5344CB8AC3E}">
        <p14:creationId xmlns:p14="http://schemas.microsoft.com/office/powerpoint/2010/main" val="18530658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dirty="0"/>
              <a:t>Kinds of templates in </a:t>
            </a:r>
            <a:r>
              <a:rPr lang="en-US" dirty="0" err="1"/>
              <a:t>Thymeleaf</a:t>
            </a:r>
            <a:endParaRPr lang="en-US" dirty="0"/>
          </a:p>
        </p:txBody>
      </p:sp>
      <p:sp>
        <p:nvSpPr>
          <p:cNvPr id="3" name="Text Placeholder 2"/>
          <p:cNvSpPr>
            <a:spLocks noGrp="1"/>
          </p:cNvSpPr>
          <p:nvPr>
            <p:ph type="body" idx="1"/>
          </p:nvPr>
        </p:nvSpPr>
        <p:spPr/>
        <p:txBody>
          <a:bodyPr>
            <a:normAutofit lnSpcReduction="10000"/>
          </a:bodyPr>
          <a:lstStyle/>
          <a:p>
            <a:r>
              <a:rPr lang="en-US" dirty="0"/>
              <a:t>There are two markup template modes (HTML and XML), three textual template modes (TEXT , JAVASCRIPT and CSS) and a no-op template mode (RAW).</a:t>
            </a:r>
          </a:p>
          <a:p>
            <a:r>
              <a:rPr lang="en-US" dirty="0"/>
              <a:t>The </a:t>
            </a:r>
            <a:r>
              <a:rPr lang="en-US" b="1" dirty="0"/>
              <a:t>HTML template </a:t>
            </a:r>
            <a:r>
              <a:rPr lang="en-US" dirty="0"/>
              <a:t>mode will allow any kind of HTML input, including HTML5, HTML 4 and XHTML. No validation or well-formedness check will be performed, and template code/structure will be respected to the biggest possible extent in output.</a:t>
            </a:r>
          </a:p>
          <a:p>
            <a:r>
              <a:rPr lang="en-US" dirty="0"/>
              <a:t>The </a:t>
            </a:r>
            <a:r>
              <a:rPr lang="en-US" b="1" dirty="0"/>
              <a:t>XML template </a:t>
            </a:r>
            <a:r>
              <a:rPr lang="en-US" dirty="0"/>
              <a:t>mode will allow XML input. In this case, code is expected to be well-formed – no unclosed tags, no unquoted attributes, </a:t>
            </a:r>
            <a:r>
              <a:rPr lang="en-US" dirty="0" err="1"/>
              <a:t>etc</a:t>
            </a:r>
            <a:r>
              <a:rPr lang="en-US" dirty="0"/>
              <a:t> – and the parser will throw exceptions if well-formedness violations are found. Note that no validation (against a DTD or XML Schema) will be performed.</a:t>
            </a:r>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dirty="0"/>
          </a:p>
        </p:txBody>
      </p:sp>
    </p:spTree>
    <p:extLst>
      <p:ext uri="{BB962C8B-B14F-4D97-AF65-F5344CB8AC3E}">
        <p14:creationId xmlns:p14="http://schemas.microsoft.com/office/powerpoint/2010/main" val="9644994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Kinds of templates in </a:t>
            </a:r>
            <a:r>
              <a:rPr lang="en-US" dirty="0" err="1"/>
              <a:t>Thymeleaf</a:t>
            </a:r>
            <a:endParaRPr lang="en-US" dirty="0"/>
          </a:p>
        </p:txBody>
      </p:sp>
      <p:sp>
        <p:nvSpPr>
          <p:cNvPr id="3" name="Text Placeholder 2"/>
          <p:cNvSpPr>
            <a:spLocks noGrp="1"/>
          </p:cNvSpPr>
          <p:nvPr>
            <p:ph type="body" idx="1"/>
          </p:nvPr>
        </p:nvSpPr>
        <p:spPr/>
        <p:txBody>
          <a:bodyPr>
            <a:normAutofit lnSpcReduction="10000"/>
          </a:bodyPr>
          <a:lstStyle/>
          <a:p>
            <a:r>
              <a:rPr lang="en-US" dirty="0"/>
              <a:t>The </a:t>
            </a:r>
            <a:r>
              <a:rPr lang="en-US" b="1" dirty="0"/>
              <a:t>TEXT template </a:t>
            </a:r>
            <a:r>
              <a:rPr lang="en-US" dirty="0"/>
              <a:t>mode will allow the use of a special syntax for templates of a non-markup nature. Examples of such templates might be text emails or </a:t>
            </a:r>
            <a:r>
              <a:rPr lang="en-US" dirty="0" err="1"/>
              <a:t>templated</a:t>
            </a:r>
            <a:r>
              <a:rPr lang="en-US" dirty="0"/>
              <a:t> documentation. Note that HTML or XML templates can be also processed as TEXT , in which case they will not be parsed as markup, and every tag, DOCTYPE, comment, </a:t>
            </a:r>
            <a:r>
              <a:rPr lang="en-US" dirty="0" err="1"/>
              <a:t>etc</a:t>
            </a:r>
            <a:r>
              <a:rPr lang="en-US" dirty="0"/>
              <a:t>, will be treated as mere text.</a:t>
            </a:r>
          </a:p>
          <a:p>
            <a:r>
              <a:rPr lang="en-US" dirty="0"/>
              <a:t>The </a:t>
            </a:r>
            <a:r>
              <a:rPr lang="en-US" b="1" dirty="0"/>
              <a:t>JAVASCRIPT template </a:t>
            </a:r>
            <a:r>
              <a:rPr lang="en-US" dirty="0"/>
              <a:t>mode will allow the processing of JavaScript files in a </a:t>
            </a:r>
            <a:r>
              <a:rPr lang="en-US" dirty="0" err="1"/>
              <a:t>Thymeleaf</a:t>
            </a:r>
            <a:r>
              <a:rPr lang="en-US" dirty="0"/>
              <a:t> application. This means being able to use model data inside JavaScript files in the same way it can be done in HTML files, but with JavaScript-specific integrations such as specialized escaping or natural scripting. The JAVASCRIPT template mode is considered a textual mode and therefore uses the same special syntax as the TEXT template mode.</a:t>
            </a:r>
          </a:p>
        </p:txBody>
      </p:sp>
      <p:sp>
        <p:nvSpPr>
          <p:cNvPr id="4" name="Slide Number Placeholder 3"/>
          <p:cNvSpPr>
            <a:spLocks noGrp="1"/>
          </p:cNvSpPr>
          <p:nvPr>
            <p:ph type="sldNum" idx="12"/>
          </p:nvPr>
        </p:nvSpPr>
        <p:spPr/>
        <p:txBody>
          <a:bodyPr/>
          <a:lstStyle/>
          <a:p>
            <a:fld id="{00000000-1234-1234-1234-123412341234}" type="slidenum">
              <a:rPr lang="en-US" smtClean="0"/>
              <a:pPr/>
              <a:t>16</a:t>
            </a:fld>
            <a:endParaRPr lang="en-US" dirty="0"/>
          </a:p>
        </p:txBody>
      </p:sp>
    </p:spTree>
    <p:extLst>
      <p:ext uri="{BB962C8B-B14F-4D97-AF65-F5344CB8AC3E}">
        <p14:creationId xmlns:p14="http://schemas.microsoft.com/office/powerpoint/2010/main" val="29321996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Kinds of templates in </a:t>
            </a:r>
            <a:r>
              <a:rPr lang="en-US" dirty="0" err="1"/>
              <a:t>Thymeleaf</a:t>
            </a:r>
            <a:endParaRPr lang="en-US" dirty="0"/>
          </a:p>
        </p:txBody>
      </p:sp>
      <p:sp>
        <p:nvSpPr>
          <p:cNvPr id="3" name="Text Placeholder 2"/>
          <p:cNvSpPr>
            <a:spLocks noGrp="1"/>
          </p:cNvSpPr>
          <p:nvPr>
            <p:ph type="body" idx="1"/>
          </p:nvPr>
        </p:nvSpPr>
        <p:spPr/>
        <p:txBody>
          <a:bodyPr>
            <a:normAutofit/>
          </a:bodyPr>
          <a:lstStyle/>
          <a:p>
            <a:r>
              <a:rPr lang="en-US" dirty="0"/>
              <a:t>The CSS template mode will allow the processing of CSS files involved in a </a:t>
            </a:r>
            <a:r>
              <a:rPr lang="en-US" dirty="0" err="1"/>
              <a:t>Thymeleaf</a:t>
            </a:r>
            <a:r>
              <a:rPr lang="en-US" dirty="0"/>
              <a:t> application. Similar to the JAVASCRIPT mode, the CSS template mode is also a textual mode and uses the special processing syntax from the TEXT template mode.</a:t>
            </a:r>
          </a:p>
          <a:p>
            <a:endParaRPr lang="en-US" dirty="0"/>
          </a:p>
          <a:p>
            <a:r>
              <a:rPr lang="en-US" dirty="0"/>
              <a:t>The RAW template mode will simply not process templates at all. It is meant to be used for inserting untouched resources (files, URL responses, etc.) into the templates being processed. For example, external, uncontrolled resources in HTML format could be included into application templates, safely knowing that any </a:t>
            </a:r>
            <a:r>
              <a:rPr lang="en-US" dirty="0" err="1"/>
              <a:t>Thymeleaf</a:t>
            </a:r>
            <a:r>
              <a:rPr lang="en-US" dirty="0"/>
              <a:t> code that these resources might include will not be executed.</a:t>
            </a:r>
          </a:p>
        </p:txBody>
      </p:sp>
      <p:sp>
        <p:nvSpPr>
          <p:cNvPr id="4" name="Slide Number Placeholder 3"/>
          <p:cNvSpPr>
            <a:spLocks noGrp="1"/>
          </p:cNvSpPr>
          <p:nvPr>
            <p:ph type="sldNum" idx="12"/>
          </p:nvPr>
        </p:nvSpPr>
        <p:spPr/>
        <p:txBody>
          <a:bodyPr/>
          <a:lstStyle/>
          <a:p>
            <a:fld id="{00000000-1234-1234-1234-123412341234}" type="slidenum">
              <a:rPr lang="en-US" smtClean="0"/>
              <a:pPr/>
              <a:t>17</a:t>
            </a:fld>
            <a:endParaRPr lang="en-US" dirty="0"/>
          </a:p>
        </p:txBody>
      </p:sp>
    </p:spTree>
    <p:extLst>
      <p:ext uri="{BB962C8B-B14F-4D97-AF65-F5344CB8AC3E}">
        <p14:creationId xmlns:p14="http://schemas.microsoft.com/office/powerpoint/2010/main" val="29785012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Expression Syntax </a:t>
            </a:r>
          </a:p>
        </p:txBody>
      </p:sp>
      <p:sp>
        <p:nvSpPr>
          <p:cNvPr id="3" name="Text Placeholder 2"/>
          <p:cNvSpPr>
            <a:spLocks noGrp="1"/>
          </p:cNvSpPr>
          <p:nvPr>
            <p:ph type="body" idx="1"/>
          </p:nvPr>
        </p:nvSpPr>
        <p:spPr/>
        <p:txBody>
          <a:bodyPr>
            <a:normAutofit/>
          </a:bodyPr>
          <a:lstStyle/>
          <a:p>
            <a:r>
              <a:rPr lang="en-US" dirty="0"/>
              <a:t>Simple expressions:</a:t>
            </a:r>
          </a:p>
          <a:p>
            <a:pPr lvl="1"/>
            <a:r>
              <a:rPr lang="en-US" dirty="0"/>
              <a:t>Variable Expressions: ${...}</a:t>
            </a:r>
          </a:p>
          <a:p>
            <a:pPr lvl="1"/>
            <a:r>
              <a:rPr lang="en-US" dirty="0"/>
              <a:t>Selection Variable Expressions: *{...}</a:t>
            </a:r>
          </a:p>
          <a:p>
            <a:pPr lvl="1"/>
            <a:r>
              <a:rPr lang="en-US" dirty="0"/>
              <a:t>Message Expressions: #{...}</a:t>
            </a:r>
          </a:p>
          <a:p>
            <a:pPr lvl="1"/>
            <a:r>
              <a:rPr lang="en-US" dirty="0"/>
              <a:t>Link URL Expressions: @{...}</a:t>
            </a:r>
          </a:p>
          <a:p>
            <a:pPr lvl="1"/>
            <a:r>
              <a:rPr lang="en-US" dirty="0"/>
              <a:t>Fragment Expressions: ~{...}</a:t>
            </a:r>
          </a:p>
          <a:p>
            <a:r>
              <a:rPr lang="en-US" dirty="0"/>
              <a:t>Literals</a:t>
            </a:r>
          </a:p>
          <a:p>
            <a:pPr lvl="1"/>
            <a:r>
              <a:rPr lang="en-US" dirty="0"/>
              <a:t>Text literals: 'one text' , 'Another one!' ,…</a:t>
            </a:r>
          </a:p>
          <a:p>
            <a:pPr lvl="1"/>
            <a:r>
              <a:rPr lang="en-US" dirty="0"/>
              <a:t>Number literals: 0 , 34 , 3.0 , 12.3 ,…</a:t>
            </a:r>
          </a:p>
          <a:p>
            <a:pPr lvl="1"/>
            <a:r>
              <a:rPr lang="en-US" dirty="0"/>
              <a:t>Boolean literals: true , false</a:t>
            </a:r>
          </a:p>
          <a:p>
            <a:pPr lvl="1"/>
            <a:r>
              <a:rPr lang="en-US" dirty="0"/>
              <a:t>Null literal: null</a:t>
            </a:r>
          </a:p>
          <a:p>
            <a:pPr lvl="1"/>
            <a:r>
              <a:rPr lang="en-US" dirty="0"/>
              <a:t>Literal tokens: one , </a:t>
            </a:r>
            <a:r>
              <a:rPr lang="en-US" dirty="0" err="1"/>
              <a:t>sometext</a:t>
            </a:r>
            <a:r>
              <a:rPr lang="en-US" dirty="0"/>
              <a:t> , main ,…</a:t>
            </a:r>
          </a:p>
        </p:txBody>
      </p:sp>
      <p:sp>
        <p:nvSpPr>
          <p:cNvPr id="4" name="Slide Number Placeholder 3"/>
          <p:cNvSpPr>
            <a:spLocks noGrp="1"/>
          </p:cNvSpPr>
          <p:nvPr>
            <p:ph type="sldNum" idx="12"/>
          </p:nvPr>
        </p:nvSpPr>
        <p:spPr/>
        <p:txBody>
          <a:bodyPr/>
          <a:lstStyle/>
          <a:p>
            <a:fld id="{00000000-1234-1234-1234-123412341234}" type="slidenum">
              <a:rPr lang="en-US" smtClean="0"/>
              <a:pPr/>
              <a:t>18</a:t>
            </a:fld>
            <a:endParaRPr lang="en-US" dirty="0"/>
          </a:p>
        </p:txBody>
      </p:sp>
    </p:spTree>
    <p:extLst>
      <p:ext uri="{BB962C8B-B14F-4D97-AF65-F5344CB8AC3E}">
        <p14:creationId xmlns:p14="http://schemas.microsoft.com/office/powerpoint/2010/main" val="20570754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Expression Syntax </a:t>
            </a:r>
          </a:p>
        </p:txBody>
      </p:sp>
      <p:sp>
        <p:nvSpPr>
          <p:cNvPr id="3" name="Text Placeholder 2"/>
          <p:cNvSpPr>
            <a:spLocks noGrp="1"/>
          </p:cNvSpPr>
          <p:nvPr>
            <p:ph type="body" idx="1"/>
          </p:nvPr>
        </p:nvSpPr>
        <p:spPr/>
        <p:txBody>
          <a:bodyPr>
            <a:normAutofit/>
          </a:bodyPr>
          <a:lstStyle/>
          <a:p>
            <a:r>
              <a:rPr lang="en-US" dirty="0"/>
              <a:t>Text operations:</a:t>
            </a:r>
          </a:p>
          <a:p>
            <a:pPr lvl="1"/>
            <a:r>
              <a:rPr lang="en-US" dirty="0"/>
              <a:t>String concatenation: +</a:t>
            </a:r>
          </a:p>
          <a:p>
            <a:pPr lvl="1"/>
            <a:r>
              <a:rPr lang="en-US" dirty="0"/>
              <a:t>Literal substitutions: |The name is ${name}|</a:t>
            </a:r>
          </a:p>
          <a:p>
            <a:r>
              <a:rPr lang="en-US" dirty="0"/>
              <a:t>Arithmetic operations:</a:t>
            </a:r>
          </a:p>
          <a:p>
            <a:pPr lvl="1"/>
            <a:r>
              <a:rPr lang="en-US" dirty="0"/>
              <a:t>Binary operators: + , - , * , / , %</a:t>
            </a:r>
          </a:p>
          <a:p>
            <a:pPr lvl="1"/>
            <a:r>
              <a:rPr lang="en-US" dirty="0"/>
              <a:t>Minus sign (unary operator): -</a:t>
            </a:r>
          </a:p>
          <a:p>
            <a:r>
              <a:rPr lang="en-US" dirty="0"/>
              <a:t>Boolean operations:</a:t>
            </a:r>
          </a:p>
          <a:p>
            <a:pPr lvl="1"/>
            <a:r>
              <a:rPr lang="en-US" dirty="0"/>
              <a:t>Binary operators: and , or</a:t>
            </a:r>
          </a:p>
          <a:p>
            <a:pPr lvl="1"/>
            <a:r>
              <a:rPr lang="en-US" dirty="0"/>
              <a:t>Boolean negation (unary operator): ! , not</a:t>
            </a:r>
          </a:p>
        </p:txBody>
      </p:sp>
      <p:sp>
        <p:nvSpPr>
          <p:cNvPr id="4" name="Slide Number Placeholder 3"/>
          <p:cNvSpPr>
            <a:spLocks noGrp="1"/>
          </p:cNvSpPr>
          <p:nvPr>
            <p:ph type="sldNum" idx="12"/>
          </p:nvPr>
        </p:nvSpPr>
        <p:spPr/>
        <p:txBody>
          <a:bodyPr/>
          <a:lstStyle/>
          <a:p>
            <a:fld id="{00000000-1234-1234-1234-123412341234}" type="slidenum">
              <a:rPr lang="en-US" smtClean="0"/>
              <a:pPr/>
              <a:t>19</a:t>
            </a:fld>
            <a:endParaRPr lang="en-US" dirty="0"/>
          </a:p>
        </p:txBody>
      </p:sp>
    </p:spTree>
    <p:extLst>
      <p:ext uri="{BB962C8B-B14F-4D97-AF65-F5344CB8AC3E}">
        <p14:creationId xmlns:p14="http://schemas.microsoft.com/office/powerpoint/2010/main" val="30184382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idx="1"/>
          </p:nvPr>
        </p:nvSpPr>
        <p:spPr/>
        <p:txBody>
          <a:bodyPr>
            <a:normAutofit lnSpcReduction="10000"/>
          </a:bodyPr>
          <a:lstStyle/>
          <a:p>
            <a:pPr>
              <a:lnSpc>
                <a:spcPct val="120000"/>
              </a:lnSpc>
            </a:pPr>
            <a:r>
              <a:rPr lang="en-US" dirty="0"/>
              <a:t>Building web applications using the Spring Framework.</a:t>
            </a:r>
          </a:p>
          <a:p>
            <a:pPr lvl="1">
              <a:lnSpc>
                <a:spcPct val="120000"/>
              </a:lnSpc>
            </a:pPr>
            <a:r>
              <a:rPr lang="en-US" sz="2600" dirty="0"/>
              <a:t>Spring MVC (Model-View-Controller)</a:t>
            </a:r>
          </a:p>
          <a:p>
            <a:pPr lvl="1">
              <a:lnSpc>
                <a:spcPct val="120000"/>
              </a:lnSpc>
            </a:pPr>
            <a:r>
              <a:rPr lang="en-US" sz="2600" dirty="0"/>
              <a:t>Spring </a:t>
            </a:r>
            <a:r>
              <a:rPr lang="en-US" sz="2600" dirty="0" err="1"/>
              <a:t>WebFlux</a:t>
            </a:r>
            <a:endParaRPr lang="en-US" sz="2600" dirty="0"/>
          </a:p>
          <a:p>
            <a:pPr lvl="1">
              <a:lnSpc>
                <a:spcPct val="120000"/>
              </a:lnSpc>
            </a:pPr>
            <a:r>
              <a:rPr lang="en-US" sz="2600" dirty="0"/>
              <a:t>Spring Boot</a:t>
            </a:r>
          </a:p>
          <a:p>
            <a:pPr lvl="1">
              <a:lnSpc>
                <a:spcPct val="120000"/>
              </a:lnSpc>
            </a:pPr>
            <a:r>
              <a:rPr lang="en-US" sz="2600" dirty="0"/>
              <a:t>RESTful Web Services</a:t>
            </a:r>
          </a:p>
          <a:p>
            <a:pPr lvl="1">
              <a:lnSpc>
                <a:spcPct val="120000"/>
              </a:lnSpc>
            </a:pPr>
            <a:r>
              <a:rPr lang="en-US" sz="2600" dirty="0"/>
              <a:t>Security</a:t>
            </a:r>
          </a:p>
          <a:p>
            <a:pPr lvl="1">
              <a:lnSpc>
                <a:spcPct val="120000"/>
              </a:lnSpc>
            </a:pPr>
            <a:r>
              <a:rPr lang="en-US" sz="2600" dirty="0"/>
              <a:t>Integration with other technologies</a:t>
            </a:r>
          </a:p>
          <a:p>
            <a:pPr>
              <a:lnSpc>
                <a:spcPct val="120000"/>
              </a:lnSpc>
            </a:pPr>
            <a:r>
              <a:rPr lang="en-US" dirty="0"/>
              <a:t>Understand a modern server-side Java template engine for both web and standalone environments, capable of processing HTML, XML, JavaScript, CSS and even plain text (</a:t>
            </a:r>
            <a:r>
              <a:rPr lang="en-US" dirty="0" err="1"/>
              <a:t>Thymeleaf</a:t>
            </a:r>
            <a:r>
              <a:rPr lang="en-US" dirty="0"/>
              <a:t>)</a:t>
            </a:r>
          </a:p>
        </p:txBody>
      </p:sp>
      <p:sp>
        <p:nvSpPr>
          <p:cNvPr id="4" name="Slide Number Placeholder 3"/>
          <p:cNvSpPr>
            <a:spLocks noGrp="1"/>
          </p:cNvSpPr>
          <p:nvPr>
            <p:ph type="sldNum" idx="12"/>
          </p:nvPr>
        </p:nvSpPr>
        <p:spPr/>
        <p:txBody>
          <a:body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4283915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Standard Expression Syntax </a:t>
            </a:r>
          </a:p>
        </p:txBody>
      </p:sp>
      <p:sp>
        <p:nvSpPr>
          <p:cNvPr id="3" name="Text Placeholder 2"/>
          <p:cNvSpPr>
            <a:spLocks noGrp="1"/>
          </p:cNvSpPr>
          <p:nvPr>
            <p:ph type="body" idx="1"/>
          </p:nvPr>
        </p:nvSpPr>
        <p:spPr/>
        <p:txBody>
          <a:bodyPr>
            <a:normAutofit/>
          </a:bodyPr>
          <a:lstStyle/>
          <a:p>
            <a:r>
              <a:rPr lang="en-US" dirty="0"/>
              <a:t>Comparisons and equality:</a:t>
            </a:r>
          </a:p>
          <a:p>
            <a:pPr lvl="1"/>
            <a:r>
              <a:rPr lang="en-US" dirty="0"/>
              <a:t>Comparators: &gt; , &lt; , &gt;= , &lt;= ( </a:t>
            </a:r>
            <a:r>
              <a:rPr lang="en-US" dirty="0" err="1"/>
              <a:t>gt</a:t>
            </a:r>
            <a:r>
              <a:rPr lang="en-US" dirty="0"/>
              <a:t> , </a:t>
            </a:r>
            <a:r>
              <a:rPr lang="en-US" dirty="0" err="1"/>
              <a:t>lt</a:t>
            </a:r>
            <a:r>
              <a:rPr lang="en-US" dirty="0"/>
              <a:t> , </a:t>
            </a:r>
            <a:r>
              <a:rPr lang="en-US" dirty="0" err="1"/>
              <a:t>ge</a:t>
            </a:r>
            <a:r>
              <a:rPr lang="en-US" dirty="0"/>
              <a:t> , le )</a:t>
            </a:r>
          </a:p>
          <a:p>
            <a:pPr lvl="1"/>
            <a:r>
              <a:rPr lang="en-US" dirty="0"/>
              <a:t>Equality operators: == , != ( </a:t>
            </a:r>
            <a:r>
              <a:rPr lang="en-US" dirty="0" err="1"/>
              <a:t>eq</a:t>
            </a:r>
            <a:r>
              <a:rPr lang="en-US" dirty="0"/>
              <a:t> , ne )</a:t>
            </a:r>
          </a:p>
          <a:p>
            <a:r>
              <a:rPr lang="en-US" dirty="0"/>
              <a:t>Conditional operators:</a:t>
            </a:r>
          </a:p>
          <a:p>
            <a:pPr lvl="1"/>
            <a:r>
              <a:rPr lang="en-US" dirty="0"/>
              <a:t>If-then: (if) ? (then)</a:t>
            </a:r>
          </a:p>
          <a:p>
            <a:pPr lvl="1"/>
            <a:r>
              <a:rPr lang="en-US" dirty="0"/>
              <a:t>If-then-else: (if) ? (then) : (else)</a:t>
            </a:r>
          </a:p>
          <a:p>
            <a:r>
              <a:rPr lang="en-US" dirty="0"/>
              <a:t>Default: (value) ?: (</a:t>
            </a:r>
            <a:r>
              <a:rPr lang="en-US" dirty="0" err="1"/>
              <a:t>defaultvalue</a:t>
            </a:r>
            <a:r>
              <a:rPr lang="en-US" dirty="0"/>
              <a:t>)</a:t>
            </a:r>
          </a:p>
          <a:p>
            <a:r>
              <a:rPr lang="en-US" dirty="0"/>
              <a:t>Special tokens:</a:t>
            </a:r>
          </a:p>
          <a:p>
            <a:pPr lvl="1"/>
            <a:r>
              <a:rPr lang="en-US" dirty="0"/>
              <a:t>No-Operation: _</a:t>
            </a:r>
          </a:p>
        </p:txBody>
      </p:sp>
      <p:sp>
        <p:nvSpPr>
          <p:cNvPr id="4" name="Slide Number Placeholder 3"/>
          <p:cNvSpPr>
            <a:spLocks noGrp="1"/>
          </p:cNvSpPr>
          <p:nvPr>
            <p:ph type="sldNum" idx="12"/>
          </p:nvPr>
        </p:nvSpPr>
        <p:spPr/>
        <p:txBody>
          <a:bodyPr/>
          <a:lstStyle/>
          <a:p>
            <a:fld id="{00000000-1234-1234-1234-123412341234}" type="slidenum">
              <a:rPr lang="en-US" smtClean="0"/>
              <a:pPr/>
              <a:t>20</a:t>
            </a:fld>
            <a:endParaRPr lang="en-US" dirty="0"/>
          </a:p>
        </p:txBody>
      </p:sp>
    </p:spTree>
    <p:extLst>
      <p:ext uri="{BB962C8B-B14F-4D97-AF65-F5344CB8AC3E}">
        <p14:creationId xmlns:p14="http://schemas.microsoft.com/office/powerpoint/2010/main" val="9853020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HTML Template Example</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21</a:t>
            </a:fld>
            <a:endParaRPr lang="en-US" dirty="0"/>
          </a:p>
        </p:txBody>
      </p:sp>
      <p:pic>
        <p:nvPicPr>
          <p:cNvPr id="7" name="Picture 6">
            <a:extLst>
              <a:ext uri="{FF2B5EF4-FFF2-40B4-BE49-F238E27FC236}">
                <a16:creationId xmlns:a16="http://schemas.microsoft.com/office/drawing/2014/main" id="{06536FC1-1AD8-2138-E096-E712BEDC2AE6}"/>
              </a:ext>
            </a:extLst>
          </p:cNvPr>
          <p:cNvPicPr>
            <a:picLocks noChangeAspect="1"/>
          </p:cNvPicPr>
          <p:nvPr/>
        </p:nvPicPr>
        <p:blipFill>
          <a:blip r:embed="rId2"/>
          <a:stretch>
            <a:fillRect/>
          </a:stretch>
        </p:blipFill>
        <p:spPr>
          <a:xfrm>
            <a:off x="2210540" y="1608399"/>
            <a:ext cx="8220482" cy="4773675"/>
          </a:xfrm>
          <a:prstGeom prst="rect">
            <a:avLst/>
          </a:prstGeom>
        </p:spPr>
      </p:pic>
    </p:spTree>
    <p:extLst>
      <p:ext uri="{BB962C8B-B14F-4D97-AF65-F5344CB8AC3E}">
        <p14:creationId xmlns:p14="http://schemas.microsoft.com/office/powerpoint/2010/main" val="18474605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Attribute Precedence</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22</a:t>
            </a:fld>
            <a:endParaRPr lang="en-US" dirty="0"/>
          </a:p>
        </p:txBody>
      </p:sp>
      <p:pic>
        <p:nvPicPr>
          <p:cNvPr id="6" name="Picture 5"/>
          <p:cNvPicPr>
            <a:picLocks noChangeAspect="1"/>
          </p:cNvPicPr>
          <p:nvPr/>
        </p:nvPicPr>
        <p:blipFill>
          <a:blip r:embed="rId2"/>
          <a:stretch>
            <a:fillRect/>
          </a:stretch>
        </p:blipFill>
        <p:spPr>
          <a:xfrm>
            <a:off x="3035142" y="1627444"/>
            <a:ext cx="6121715" cy="4407126"/>
          </a:xfrm>
          <a:prstGeom prst="rect">
            <a:avLst/>
          </a:prstGeom>
        </p:spPr>
      </p:pic>
      <p:sp>
        <p:nvSpPr>
          <p:cNvPr id="7" name="TextBox 6">
            <a:hlinkClick r:id="rId3"/>
            <a:extLst>
              <a:ext uri="{FF2B5EF4-FFF2-40B4-BE49-F238E27FC236}">
                <a16:creationId xmlns:a16="http://schemas.microsoft.com/office/drawing/2014/main" id="{3097EC7D-2451-E91A-9D2C-1B85289EB172}"/>
              </a:ext>
            </a:extLst>
          </p:cNvPr>
          <p:cNvSpPr txBox="1"/>
          <p:nvPr/>
        </p:nvSpPr>
        <p:spPr>
          <a:xfrm>
            <a:off x="3807373" y="6107088"/>
            <a:ext cx="4593395" cy="307777"/>
          </a:xfrm>
          <a:prstGeom prst="rect">
            <a:avLst/>
          </a:prstGeom>
          <a:noFill/>
        </p:spPr>
        <p:txBody>
          <a:bodyPr wrap="square">
            <a:spAutoFit/>
          </a:bodyPr>
          <a:lstStyle/>
          <a:p>
            <a:r>
              <a:rPr lang="en-US" b="1" dirty="0">
                <a:hlinkClick r:id="rId3"/>
              </a:rPr>
              <a:t>https://www.thymeleaf.org/doc/articles/layouts.html</a:t>
            </a:r>
            <a:endParaRPr lang="en-US" b="1" dirty="0"/>
          </a:p>
        </p:txBody>
      </p:sp>
    </p:spTree>
    <p:extLst>
      <p:ext uri="{BB962C8B-B14F-4D97-AF65-F5344CB8AC3E}">
        <p14:creationId xmlns:p14="http://schemas.microsoft.com/office/powerpoint/2010/main" val="2416062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77CCBA-3C4D-92FB-A2F8-CDC3C34E946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942E5D4-C572-5C09-0AAB-A298BAE9F9FF}"/>
              </a:ext>
            </a:extLst>
          </p:cNvPr>
          <p:cNvSpPr>
            <a:spLocks noGrp="1"/>
          </p:cNvSpPr>
          <p:nvPr>
            <p:ph type="title"/>
          </p:nvPr>
        </p:nvSpPr>
        <p:spPr/>
        <p:txBody>
          <a:bodyPr/>
          <a:lstStyle/>
          <a:p>
            <a:r>
              <a:rPr lang="en-US" dirty="0"/>
              <a:t>Form Attributes</a:t>
            </a:r>
          </a:p>
        </p:txBody>
      </p:sp>
      <p:sp>
        <p:nvSpPr>
          <p:cNvPr id="3" name="Text Placeholder 2">
            <a:extLst>
              <a:ext uri="{FF2B5EF4-FFF2-40B4-BE49-F238E27FC236}">
                <a16:creationId xmlns:a16="http://schemas.microsoft.com/office/drawing/2014/main" id="{81AB0B72-B2B0-C570-89ED-451A769020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CA38AEC-FE46-0B9C-D17B-43508CF32650}"/>
              </a:ext>
            </a:extLst>
          </p:cNvPr>
          <p:cNvSpPr>
            <a:spLocks noGrp="1"/>
          </p:cNvSpPr>
          <p:nvPr>
            <p:ph type="sldNum" idx="12"/>
          </p:nvPr>
        </p:nvSpPr>
        <p:spPr/>
        <p:txBody>
          <a:bodyPr/>
          <a:lstStyle/>
          <a:p>
            <a:fld id="{00000000-1234-1234-1234-123412341234}" type="slidenum">
              <a:rPr lang="en-US" smtClean="0"/>
              <a:pPr/>
              <a:t>23</a:t>
            </a:fld>
            <a:endParaRPr lang="en-US" dirty="0"/>
          </a:p>
        </p:txBody>
      </p:sp>
      <p:pic>
        <p:nvPicPr>
          <p:cNvPr id="15" name="Picture 14">
            <a:extLst>
              <a:ext uri="{FF2B5EF4-FFF2-40B4-BE49-F238E27FC236}">
                <a16:creationId xmlns:a16="http://schemas.microsoft.com/office/drawing/2014/main" id="{BB14B8F4-2C65-8A59-22A0-13D465C21C28}"/>
              </a:ext>
            </a:extLst>
          </p:cNvPr>
          <p:cNvPicPr>
            <a:picLocks noChangeAspect="1"/>
          </p:cNvPicPr>
          <p:nvPr/>
        </p:nvPicPr>
        <p:blipFill>
          <a:blip r:embed="rId2"/>
          <a:stretch>
            <a:fillRect/>
          </a:stretch>
        </p:blipFill>
        <p:spPr>
          <a:xfrm>
            <a:off x="3009530" y="1566230"/>
            <a:ext cx="7120260" cy="4746840"/>
          </a:xfrm>
          <a:prstGeom prst="rect">
            <a:avLst/>
          </a:prstGeom>
        </p:spPr>
      </p:pic>
    </p:spTree>
    <p:extLst>
      <p:ext uri="{BB962C8B-B14F-4D97-AF65-F5344CB8AC3E}">
        <p14:creationId xmlns:p14="http://schemas.microsoft.com/office/powerpoint/2010/main" val="28611079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35B903-85E8-FEEC-2605-733A98A334D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E74968D-B670-D558-6FF7-883DFFD230F3}"/>
              </a:ext>
            </a:extLst>
          </p:cNvPr>
          <p:cNvSpPr>
            <a:spLocks noGrp="1"/>
          </p:cNvSpPr>
          <p:nvPr>
            <p:ph type="title"/>
          </p:nvPr>
        </p:nvSpPr>
        <p:spPr/>
        <p:txBody>
          <a:bodyPr/>
          <a:lstStyle/>
          <a:p>
            <a:r>
              <a:rPr lang="en-US" dirty="0"/>
              <a:t>Add CSS and </a:t>
            </a:r>
            <a:r>
              <a:rPr lang="en-US" dirty="0" err="1"/>
              <a:t>href</a:t>
            </a:r>
            <a:r>
              <a:rPr lang="en-US" dirty="0"/>
              <a:t> tag</a:t>
            </a:r>
          </a:p>
        </p:txBody>
      </p:sp>
      <p:sp>
        <p:nvSpPr>
          <p:cNvPr id="3" name="Text Placeholder 2">
            <a:extLst>
              <a:ext uri="{FF2B5EF4-FFF2-40B4-BE49-F238E27FC236}">
                <a16:creationId xmlns:a16="http://schemas.microsoft.com/office/drawing/2014/main" id="{F480F675-E402-CB63-9530-45F03A811AB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A9D79D1-CE9D-B6F2-12A6-14962DCC9D0D}"/>
              </a:ext>
            </a:extLst>
          </p:cNvPr>
          <p:cNvSpPr>
            <a:spLocks noGrp="1"/>
          </p:cNvSpPr>
          <p:nvPr>
            <p:ph type="sldNum" idx="12"/>
          </p:nvPr>
        </p:nvSpPr>
        <p:spPr/>
        <p:txBody>
          <a:bodyPr/>
          <a:lstStyle/>
          <a:p>
            <a:fld id="{00000000-1234-1234-1234-123412341234}" type="slidenum">
              <a:rPr lang="en-US" smtClean="0"/>
              <a:pPr/>
              <a:t>24</a:t>
            </a:fld>
            <a:endParaRPr lang="en-US" dirty="0"/>
          </a:p>
        </p:txBody>
      </p:sp>
      <p:pic>
        <p:nvPicPr>
          <p:cNvPr id="6" name="Picture 5">
            <a:extLst>
              <a:ext uri="{FF2B5EF4-FFF2-40B4-BE49-F238E27FC236}">
                <a16:creationId xmlns:a16="http://schemas.microsoft.com/office/drawing/2014/main" id="{76D37D6C-B018-6E15-70EC-8D944F6EA804}"/>
              </a:ext>
            </a:extLst>
          </p:cNvPr>
          <p:cNvPicPr>
            <a:picLocks noChangeAspect="1"/>
          </p:cNvPicPr>
          <p:nvPr/>
        </p:nvPicPr>
        <p:blipFill>
          <a:blip r:embed="rId2"/>
          <a:stretch>
            <a:fillRect/>
          </a:stretch>
        </p:blipFill>
        <p:spPr>
          <a:xfrm>
            <a:off x="494426" y="2242063"/>
            <a:ext cx="11203147" cy="3183801"/>
          </a:xfrm>
          <a:prstGeom prst="rect">
            <a:avLst/>
          </a:prstGeom>
        </p:spPr>
      </p:pic>
    </p:spTree>
    <p:extLst>
      <p:ext uri="{BB962C8B-B14F-4D97-AF65-F5344CB8AC3E}">
        <p14:creationId xmlns:p14="http://schemas.microsoft.com/office/powerpoint/2010/main" val="3021568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4378BB-53BA-C451-D74B-13A5CC0E13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02F47F2-BB39-D5FE-9A28-DFE1EF9C04C8}"/>
              </a:ext>
            </a:extLst>
          </p:cNvPr>
          <p:cNvSpPr>
            <a:spLocks noGrp="1"/>
          </p:cNvSpPr>
          <p:nvPr>
            <p:ph type="title"/>
          </p:nvPr>
        </p:nvSpPr>
        <p:spPr/>
        <p:txBody>
          <a:bodyPr/>
          <a:lstStyle/>
          <a:p>
            <a:r>
              <a:rPr lang="en-US" dirty="0"/>
              <a:t>Condition and Loop Statement</a:t>
            </a:r>
          </a:p>
        </p:txBody>
      </p:sp>
      <p:sp>
        <p:nvSpPr>
          <p:cNvPr id="3" name="Text Placeholder 2">
            <a:extLst>
              <a:ext uri="{FF2B5EF4-FFF2-40B4-BE49-F238E27FC236}">
                <a16:creationId xmlns:a16="http://schemas.microsoft.com/office/drawing/2014/main" id="{952C4461-E15C-B7B6-0B4B-4CFFB52EE73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32D9CE4-BCC0-8665-9CE7-370C8D273877}"/>
              </a:ext>
            </a:extLst>
          </p:cNvPr>
          <p:cNvSpPr>
            <a:spLocks noGrp="1"/>
          </p:cNvSpPr>
          <p:nvPr>
            <p:ph type="sldNum" idx="12"/>
          </p:nvPr>
        </p:nvSpPr>
        <p:spPr/>
        <p:txBody>
          <a:bodyPr/>
          <a:lstStyle/>
          <a:p>
            <a:fld id="{00000000-1234-1234-1234-123412341234}" type="slidenum">
              <a:rPr lang="en-US" smtClean="0"/>
              <a:pPr/>
              <a:t>25</a:t>
            </a:fld>
            <a:endParaRPr lang="en-US" dirty="0"/>
          </a:p>
        </p:txBody>
      </p:sp>
      <p:pic>
        <p:nvPicPr>
          <p:cNvPr id="7" name="Picture 6">
            <a:extLst>
              <a:ext uri="{FF2B5EF4-FFF2-40B4-BE49-F238E27FC236}">
                <a16:creationId xmlns:a16="http://schemas.microsoft.com/office/drawing/2014/main" id="{1259054F-CA89-1560-4D10-FDC315312153}"/>
              </a:ext>
            </a:extLst>
          </p:cNvPr>
          <p:cNvPicPr>
            <a:picLocks noChangeAspect="1"/>
          </p:cNvPicPr>
          <p:nvPr/>
        </p:nvPicPr>
        <p:blipFill>
          <a:blip r:embed="rId2"/>
          <a:stretch>
            <a:fillRect/>
          </a:stretch>
        </p:blipFill>
        <p:spPr>
          <a:xfrm>
            <a:off x="1803991" y="1627444"/>
            <a:ext cx="7536453" cy="4736237"/>
          </a:xfrm>
          <a:prstGeom prst="rect">
            <a:avLst/>
          </a:prstGeom>
        </p:spPr>
      </p:pic>
    </p:spTree>
    <p:extLst>
      <p:ext uri="{BB962C8B-B14F-4D97-AF65-F5344CB8AC3E}">
        <p14:creationId xmlns:p14="http://schemas.microsoft.com/office/powerpoint/2010/main" val="48947707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90">
          <a:extLst>
            <a:ext uri="{FF2B5EF4-FFF2-40B4-BE49-F238E27FC236}">
              <a16:creationId xmlns:a16="http://schemas.microsoft.com/office/drawing/2014/main" id="{D7D429A7-F972-3598-90CF-01E06D638CD8}"/>
            </a:ext>
          </a:extLst>
        </p:cNvPr>
        <p:cNvGrpSpPr/>
        <p:nvPr/>
      </p:nvGrpSpPr>
      <p:grpSpPr>
        <a:xfrm>
          <a:off x="0" y="0"/>
          <a:ext cx="0" cy="0"/>
          <a:chOff x="0" y="0"/>
          <a:chExt cx="0" cy="0"/>
        </a:xfrm>
      </p:grpSpPr>
      <p:sp>
        <p:nvSpPr>
          <p:cNvPr id="91" name="Google Shape;91;p1">
            <a:extLst>
              <a:ext uri="{FF2B5EF4-FFF2-40B4-BE49-F238E27FC236}">
                <a16:creationId xmlns:a16="http://schemas.microsoft.com/office/drawing/2014/main" id="{98B20D4D-7070-F679-BAF1-5B35DFDC76B4}"/>
              </a:ext>
            </a:extLst>
          </p:cNvPr>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Demo Spring Boot with </a:t>
            </a:r>
            <a:r>
              <a:rPr lang="en-US" sz="4400" b="1" kern="1200" dirty="0" err="1">
                <a:solidFill>
                  <a:schemeClr val="accent2"/>
                </a:solidFill>
                <a:latin typeface="Arial" panose="020B0604020202020204" pitchFamily="34" charset="0"/>
                <a:ea typeface="+mj-ea"/>
                <a:cs typeface="Arial" panose="020B0604020202020204" pitchFamily="34" charset="0"/>
              </a:rPr>
              <a:t>Thymeleaf</a:t>
            </a:r>
            <a:r>
              <a:rPr lang="en-US" sz="4400" b="1" kern="1200" dirty="0">
                <a:solidFill>
                  <a:schemeClr val="accent2"/>
                </a:solidFill>
                <a:latin typeface="Arial" panose="020B0604020202020204" pitchFamily="34" charset="0"/>
                <a:ea typeface="+mj-ea"/>
                <a:cs typeface="Arial" panose="020B0604020202020204" pitchFamily="34" charset="0"/>
              </a:rPr>
              <a:t> Engine</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2522948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Create a simple project using </a:t>
            </a:r>
            <a:r>
              <a:rPr lang="en-US" dirty="0" err="1"/>
              <a:t>Thymeleaf</a:t>
            </a:r>
            <a:endParaRPr lang="en-US" dirty="0"/>
          </a:p>
        </p:txBody>
      </p:sp>
      <p:sp>
        <p:nvSpPr>
          <p:cNvPr id="3" name="Text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fld id="{00000000-1234-1234-1234-123412341234}" type="slidenum">
              <a:rPr lang="en-US" smtClean="0"/>
              <a:pPr/>
              <a:t>27</a:t>
            </a:fld>
            <a:endParaRPr lang="en-US" dirty="0"/>
          </a:p>
        </p:txBody>
      </p:sp>
      <p:pic>
        <p:nvPicPr>
          <p:cNvPr id="8" name="Picture 7">
            <a:extLst>
              <a:ext uri="{FF2B5EF4-FFF2-40B4-BE49-F238E27FC236}">
                <a16:creationId xmlns:a16="http://schemas.microsoft.com/office/drawing/2014/main" id="{3E8B8930-380D-CCA1-5071-FF8D60567CE1}"/>
              </a:ext>
            </a:extLst>
          </p:cNvPr>
          <p:cNvPicPr>
            <a:picLocks noChangeAspect="1"/>
          </p:cNvPicPr>
          <p:nvPr/>
        </p:nvPicPr>
        <p:blipFill>
          <a:blip r:embed="rId2"/>
          <a:stretch>
            <a:fillRect/>
          </a:stretch>
        </p:blipFill>
        <p:spPr>
          <a:xfrm>
            <a:off x="1109709" y="1627444"/>
            <a:ext cx="9173592" cy="4749924"/>
          </a:xfrm>
          <a:prstGeom prst="rect">
            <a:avLst/>
          </a:prstGeom>
        </p:spPr>
      </p:pic>
    </p:spTree>
    <p:extLst>
      <p:ext uri="{BB962C8B-B14F-4D97-AF65-F5344CB8AC3E}">
        <p14:creationId xmlns:p14="http://schemas.microsoft.com/office/powerpoint/2010/main" val="644335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ACD215-D656-95BF-9900-DC4B92AF72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626F60-B31C-4230-D3FC-5762F0878E8C}"/>
              </a:ext>
            </a:extLst>
          </p:cNvPr>
          <p:cNvSpPr>
            <a:spLocks noGrp="1"/>
          </p:cNvSpPr>
          <p:nvPr>
            <p:ph type="title"/>
          </p:nvPr>
        </p:nvSpPr>
        <p:spPr/>
        <p:txBody>
          <a:bodyPr/>
          <a:lstStyle/>
          <a:p>
            <a:r>
              <a:rPr lang="en-US" dirty="0"/>
              <a:t>Add dependencies</a:t>
            </a:r>
          </a:p>
        </p:txBody>
      </p:sp>
      <p:sp>
        <p:nvSpPr>
          <p:cNvPr id="3" name="Text Placeholder 2">
            <a:extLst>
              <a:ext uri="{FF2B5EF4-FFF2-40B4-BE49-F238E27FC236}">
                <a16:creationId xmlns:a16="http://schemas.microsoft.com/office/drawing/2014/main" id="{8DC95F0D-5D01-C9C4-A0A5-49727891A53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6EA75AD-3830-6835-CA13-1EF2890A190C}"/>
              </a:ext>
            </a:extLst>
          </p:cNvPr>
          <p:cNvSpPr>
            <a:spLocks noGrp="1"/>
          </p:cNvSpPr>
          <p:nvPr>
            <p:ph type="sldNum" idx="12"/>
          </p:nvPr>
        </p:nvSpPr>
        <p:spPr/>
        <p:txBody>
          <a:bodyPr/>
          <a:lstStyle/>
          <a:p>
            <a:fld id="{00000000-1234-1234-1234-123412341234}" type="slidenum">
              <a:rPr lang="en-US" smtClean="0"/>
              <a:pPr/>
              <a:t>28</a:t>
            </a:fld>
            <a:endParaRPr lang="en-US" dirty="0"/>
          </a:p>
        </p:txBody>
      </p:sp>
      <p:pic>
        <p:nvPicPr>
          <p:cNvPr id="11" name="Picture 10">
            <a:extLst>
              <a:ext uri="{FF2B5EF4-FFF2-40B4-BE49-F238E27FC236}">
                <a16:creationId xmlns:a16="http://schemas.microsoft.com/office/drawing/2014/main" id="{2C4A2AAF-C4BA-333A-4882-3D676A9C3B86}"/>
              </a:ext>
            </a:extLst>
          </p:cNvPr>
          <p:cNvPicPr>
            <a:picLocks noChangeAspect="1"/>
          </p:cNvPicPr>
          <p:nvPr/>
        </p:nvPicPr>
        <p:blipFill>
          <a:blip r:embed="rId2"/>
          <a:stretch>
            <a:fillRect/>
          </a:stretch>
        </p:blipFill>
        <p:spPr>
          <a:xfrm>
            <a:off x="3888419" y="1547087"/>
            <a:ext cx="5533827" cy="4894802"/>
          </a:xfrm>
          <a:prstGeom prst="rect">
            <a:avLst/>
          </a:prstGeom>
        </p:spPr>
      </p:pic>
    </p:spTree>
    <p:extLst>
      <p:ext uri="{BB962C8B-B14F-4D97-AF65-F5344CB8AC3E}">
        <p14:creationId xmlns:p14="http://schemas.microsoft.com/office/powerpoint/2010/main" val="11774472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1CAD15-7C64-0166-AC96-2D9524A2FF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A77FBD8-C108-5015-083F-54CD0A704B73}"/>
              </a:ext>
            </a:extLst>
          </p:cNvPr>
          <p:cNvSpPr>
            <a:spLocks noGrp="1"/>
          </p:cNvSpPr>
          <p:nvPr>
            <p:ph type="title"/>
          </p:nvPr>
        </p:nvSpPr>
        <p:spPr/>
        <p:txBody>
          <a:bodyPr/>
          <a:lstStyle/>
          <a:p>
            <a:r>
              <a:rPr lang="en-US" dirty="0"/>
              <a:t>Update the </a:t>
            </a:r>
            <a:r>
              <a:rPr lang="en-US" dirty="0" err="1"/>
              <a:t>application.properties</a:t>
            </a:r>
            <a:endParaRPr lang="en-US" dirty="0"/>
          </a:p>
        </p:txBody>
      </p:sp>
      <p:sp>
        <p:nvSpPr>
          <p:cNvPr id="3" name="Text Placeholder 2">
            <a:extLst>
              <a:ext uri="{FF2B5EF4-FFF2-40B4-BE49-F238E27FC236}">
                <a16:creationId xmlns:a16="http://schemas.microsoft.com/office/drawing/2014/main" id="{2DEFA323-DF4F-6636-6E22-9A80F5C8ECE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FF0BCF-C770-9DB7-7FC8-C3655A2B1002}"/>
              </a:ext>
            </a:extLst>
          </p:cNvPr>
          <p:cNvSpPr>
            <a:spLocks noGrp="1"/>
          </p:cNvSpPr>
          <p:nvPr>
            <p:ph type="sldNum" idx="12"/>
          </p:nvPr>
        </p:nvSpPr>
        <p:spPr/>
        <p:txBody>
          <a:bodyPr/>
          <a:lstStyle/>
          <a:p>
            <a:fld id="{00000000-1234-1234-1234-123412341234}" type="slidenum">
              <a:rPr lang="en-US" smtClean="0"/>
              <a:pPr/>
              <a:t>29</a:t>
            </a:fld>
            <a:endParaRPr lang="en-US" dirty="0"/>
          </a:p>
        </p:txBody>
      </p:sp>
      <p:pic>
        <p:nvPicPr>
          <p:cNvPr id="7" name="Picture 6">
            <a:extLst>
              <a:ext uri="{FF2B5EF4-FFF2-40B4-BE49-F238E27FC236}">
                <a16:creationId xmlns:a16="http://schemas.microsoft.com/office/drawing/2014/main" id="{9D56B83C-8A9D-9728-23D7-314A3B663854}"/>
              </a:ext>
            </a:extLst>
          </p:cNvPr>
          <p:cNvPicPr>
            <a:picLocks noChangeAspect="1"/>
          </p:cNvPicPr>
          <p:nvPr/>
        </p:nvPicPr>
        <p:blipFill>
          <a:blip r:embed="rId2"/>
          <a:stretch>
            <a:fillRect/>
          </a:stretch>
        </p:blipFill>
        <p:spPr>
          <a:xfrm>
            <a:off x="2175028" y="1670071"/>
            <a:ext cx="8158986" cy="4729190"/>
          </a:xfrm>
          <a:prstGeom prst="rect">
            <a:avLst/>
          </a:prstGeom>
        </p:spPr>
      </p:pic>
    </p:spTree>
    <p:extLst>
      <p:ext uri="{BB962C8B-B14F-4D97-AF65-F5344CB8AC3E}">
        <p14:creationId xmlns:p14="http://schemas.microsoft.com/office/powerpoint/2010/main" val="2729343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Web Development Introduction</a:t>
            </a:r>
          </a:p>
        </p:txBody>
      </p:sp>
      <p:sp>
        <p:nvSpPr>
          <p:cNvPr id="3" name="Text Placeholder 2"/>
          <p:cNvSpPr>
            <a:spLocks noGrp="1"/>
          </p:cNvSpPr>
          <p:nvPr>
            <p:ph type="body" idx="1"/>
          </p:nvPr>
        </p:nvSpPr>
        <p:spPr/>
        <p:txBody>
          <a:bodyPr>
            <a:normAutofit/>
          </a:bodyPr>
          <a:lstStyle/>
          <a:p>
            <a:pPr>
              <a:lnSpc>
                <a:spcPct val="120000"/>
              </a:lnSpc>
            </a:pPr>
            <a:r>
              <a:rPr lang="en-US" dirty="0"/>
              <a:t>The Spring Framework offers a robust and flexible platform for developing web applications, with comprehensive support for integration, scalability, security, and testing. </a:t>
            </a:r>
          </a:p>
          <a:p>
            <a:pPr>
              <a:lnSpc>
                <a:spcPct val="120000"/>
              </a:lnSpc>
            </a:pPr>
            <a:r>
              <a:rPr lang="en-US" dirty="0"/>
              <a:t>With Spring Framework, a strong community support and alignment with modern architectural patterns make it a compelling choice for building modern and reliable web applications.</a:t>
            </a:r>
          </a:p>
        </p:txBody>
      </p:sp>
      <p:sp>
        <p:nvSpPr>
          <p:cNvPr id="4" name="Slide Number Placeholder 3"/>
          <p:cNvSpPr>
            <a:spLocks noGrp="1"/>
          </p:cNvSpPr>
          <p:nvPr>
            <p:ph type="sldNum" idx="12"/>
          </p:nvPr>
        </p:nvSpPr>
        <p:spPr/>
        <p:txBody>
          <a:bodyPr/>
          <a:lstStyle/>
          <a:p>
            <a:fld id="{00000000-1234-1234-1234-123412341234}" type="slidenum">
              <a:rPr lang="en-US" smtClean="0"/>
              <a:pPr/>
              <a:t>3</a:t>
            </a:fld>
            <a:endParaRPr lang="en-US" dirty="0"/>
          </a:p>
        </p:txBody>
      </p:sp>
    </p:spTree>
    <p:extLst>
      <p:ext uri="{BB962C8B-B14F-4D97-AF65-F5344CB8AC3E}">
        <p14:creationId xmlns:p14="http://schemas.microsoft.com/office/powerpoint/2010/main" val="29152374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0E5506-DC5E-CFF9-CF8D-E27A5C51E1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0191F0-AF79-836A-AAAE-FD28FC98EF3F}"/>
              </a:ext>
            </a:extLst>
          </p:cNvPr>
          <p:cNvSpPr>
            <a:spLocks noGrp="1"/>
          </p:cNvSpPr>
          <p:nvPr>
            <p:ph type="title"/>
          </p:nvPr>
        </p:nvSpPr>
        <p:spPr/>
        <p:txBody>
          <a:bodyPr/>
          <a:lstStyle/>
          <a:p>
            <a:r>
              <a:rPr lang="en-US" dirty="0"/>
              <a:t>Update pom.xml</a:t>
            </a:r>
          </a:p>
        </p:txBody>
      </p:sp>
      <p:sp>
        <p:nvSpPr>
          <p:cNvPr id="3" name="Text Placeholder 2">
            <a:extLst>
              <a:ext uri="{FF2B5EF4-FFF2-40B4-BE49-F238E27FC236}">
                <a16:creationId xmlns:a16="http://schemas.microsoft.com/office/drawing/2014/main" id="{50CEFDCF-8E0D-5798-70C9-BAF215EAD6B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6C0468C-B05E-4486-3ACD-DD87555AA315}"/>
              </a:ext>
            </a:extLst>
          </p:cNvPr>
          <p:cNvSpPr>
            <a:spLocks noGrp="1"/>
          </p:cNvSpPr>
          <p:nvPr>
            <p:ph type="sldNum" idx="12"/>
          </p:nvPr>
        </p:nvSpPr>
        <p:spPr/>
        <p:txBody>
          <a:bodyPr/>
          <a:lstStyle/>
          <a:p>
            <a:fld id="{00000000-1234-1234-1234-123412341234}" type="slidenum">
              <a:rPr lang="en-US" smtClean="0"/>
              <a:pPr/>
              <a:t>30</a:t>
            </a:fld>
            <a:endParaRPr lang="en-US" dirty="0"/>
          </a:p>
        </p:txBody>
      </p:sp>
      <p:pic>
        <p:nvPicPr>
          <p:cNvPr id="6" name="Picture 5">
            <a:extLst>
              <a:ext uri="{FF2B5EF4-FFF2-40B4-BE49-F238E27FC236}">
                <a16:creationId xmlns:a16="http://schemas.microsoft.com/office/drawing/2014/main" id="{43D484E6-F193-66D2-26F8-25B675520227}"/>
              </a:ext>
            </a:extLst>
          </p:cNvPr>
          <p:cNvPicPr>
            <a:picLocks noChangeAspect="1"/>
          </p:cNvPicPr>
          <p:nvPr/>
        </p:nvPicPr>
        <p:blipFill>
          <a:blip r:embed="rId2"/>
          <a:stretch>
            <a:fillRect/>
          </a:stretch>
        </p:blipFill>
        <p:spPr>
          <a:xfrm>
            <a:off x="2974019" y="1872584"/>
            <a:ext cx="6114942" cy="4229217"/>
          </a:xfrm>
          <a:prstGeom prst="rect">
            <a:avLst/>
          </a:prstGeom>
        </p:spPr>
      </p:pic>
    </p:spTree>
    <p:extLst>
      <p:ext uri="{BB962C8B-B14F-4D97-AF65-F5344CB8AC3E}">
        <p14:creationId xmlns:p14="http://schemas.microsoft.com/office/powerpoint/2010/main" val="26907027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B7A7C2-BA85-FE98-D964-58EFC31780C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637FAD-301D-9D13-C888-267A55C9335E}"/>
              </a:ext>
            </a:extLst>
          </p:cNvPr>
          <p:cNvSpPr>
            <a:spLocks noGrp="1"/>
          </p:cNvSpPr>
          <p:nvPr>
            <p:ph type="title"/>
          </p:nvPr>
        </p:nvSpPr>
        <p:spPr/>
        <p:txBody>
          <a:bodyPr/>
          <a:lstStyle/>
          <a:p>
            <a:r>
              <a:rPr lang="en-US" dirty="0"/>
              <a:t>Create the Structure Project</a:t>
            </a:r>
          </a:p>
        </p:txBody>
      </p:sp>
      <p:sp>
        <p:nvSpPr>
          <p:cNvPr id="3" name="Text Placeholder 2">
            <a:extLst>
              <a:ext uri="{FF2B5EF4-FFF2-40B4-BE49-F238E27FC236}">
                <a16:creationId xmlns:a16="http://schemas.microsoft.com/office/drawing/2014/main" id="{89DCEBB5-83F7-A5A3-74D2-80463D7337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978F1C-F9BD-0D0E-1016-1BD166E150BF}"/>
              </a:ext>
            </a:extLst>
          </p:cNvPr>
          <p:cNvSpPr>
            <a:spLocks noGrp="1"/>
          </p:cNvSpPr>
          <p:nvPr>
            <p:ph type="sldNum" idx="12"/>
          </p:nvPr>
        </p:nvSpPr>
        <p:spPr/>
        <p:txBody>
          <a:bodyPr/>
          <a:lstStyle/>
          <a:p>
            <a:fld id="{00000000-1234-1234-1234-123412341234}" type="slidenum">
              <a:rPr lang="en-US" smtClean="0"/>
              <a:pPr/>
              <a:t>31</a:t>
            </a:fld>
            <a:endParaRPr lang="en-US" dirty="0"/>
          </a:p>
        </p:txBody>
      </p:sp>
      <p:pic>
        <p:nvPicPr>
          <p:cNvPr id="6" name="Picture 5">
            <a:extLst>
              <a:ext uri="{FF2B5EF4-FFF2-40B4-BE49-F238E27FC236}">
                <a16:creationId xmlns:a16="http://schemas.microsoft.com/office/drawing/2014/main" id="{90DC199B-013D-C9DE-8A49-E91A9F3CCF16}"/>
              </a:ext>
            </a:extLst>
          </p:cNvPr>
          <p:cNvPicPr>
            <a:picLocks noChangeAspect="1"/>
          </p:cNvPicPr>
          <p:nvPr/>
        </p:nvPicPr>
        <p:blipFill>
          <a:blip r:embed="rId2"/>
          <a:stretch>
            <a:fillRect/>
          </a:stretch>
        </p:blipFill>
        <p:spPr>
          <a:xfrm>
            <a:off x="1491448" y="1608399"/>
            <a:ext cx="8960527" cy="4815171"/>
          </a:xfrm>
          <a:prstGeom prst="rect">
            <a:avLst/>
          </a:prstGeom>
        </p:spPr>
      </p:pic>
    </p:spTree>
    <p:extLst>
      <p:ext uri="{BB962C8B-B14F-4D97-AF65-F5344CB8AC3E}">
        <p14:creationId xmlns:p14="http://schemas.microsoft.com/office/powerpoint/2010/main" val="30054894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993586-6796-2047-F0CC-146C8C4A7F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26FE9F-F2C9-BDFC-DBF4-21B6C00F51FF}"/>
              </a:ext>
            </a:extLst>
          </p:cNvPr>
          <p:cNvSpPr>
            <a:spLocks noGrp="1"/>
          </p:cNvSpPr>
          <p:nvPr>
            <p:ph type="title"/>
          </p:nvPr>
        </p:nvSpPr>
        <p:spPr/>
        <p:txBody>
          <a:bodyPr/>
          <a:lstStyle/>
          <a:p>
            <a:r>
              <a:rPr lang="en-US" dirty="0"/>
              <a:t>Update main function</a:t>
            </a:r>
          </a:p>
        </p:txBody>
      </p:sp>
      <p:sp>
        <p:nvSpPr>
          <p:cNvPr id="3" name="Text Placeholder 2">
            <a:extLst>
              <a:ext uri="{FF2B5EF4-FFF2-40B4-BE49-F238E27FC236}">
                <a16:creationId xmlns:a16="http://schemas.microsoft.com/office/drawing/2014/main" id="{D690CDFD-316E-6661-225F-8CE9E89C5C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D2A53A-0F82-B38C-2453-A03E959D69DE}"/>
              </a:ext>
            </a:extLst>
          </p:cNvPr>
          <p:cNvSpPr>
            <a:spLocks noGrp="1"/>
          </p:cNvSpPr>
          <p:nvPr>
            <p:ph type="sldNum" idx="12"/>
          </p:nvPr>
        </p:nvSpPr>
        <p:spPr/>
        <p:txBody>
          <a:bodyPr/>
          <a:lstStyle/>
          <a:p>
            <a:fld id="{00000000-1234-1234-1234-123412341234}" type="slidenum">
              <a:rPr lang="en-US" smtClean="0"/>
              <a:pPr/>
              <a:t>32</a:t>
            </a:fld>
            <a:endParaRPr lang="en-US" dirty="0"/>
          </a:p>
        </p:txBody>
      </p:sp>
      <p:pic>
        <p:nvPicPr>
          <p:cNvPr id="6" name="Picture 5">
            <a:extLst>
              <a:ext uri="{FF2B5EF4-FFF2-40B4-BE49-F238E27FC236}">
                <a16:creationId xmlns:a16="http://schemas.microsoft.com/office/drawing/2014/main" id="{110FD017-33BB-4ABC-E2EE-E9E14522C1A7}"/>
              </a:ext>
            </a:extLst>
          </p:cNvPr>
          <p:cNvPicPr>
            <a:picLocks noChangeAspect="1"/>
          </p:cNvPicPr>
          <p:nvPr/>
        </p:nvPicPr>
        <p:blipFill>
          <a:blip r:embed="rId2"/>
          <a:stretch>
            <a:fillRect/>
          </a:stretch>
        </p:blipFill>
        <p:spPr>
          <a:xfrm>
            <a:off x="1958802" y="1608399"/>
            <a:ext cx="8274395" cy="4788424"/>
          </a:xfrm>
          <a:prstGeom prst="rect">
            <a:avLst/>
          </a:prstGeom>
        </p:spPr>
      </p:pic>
    </p:spTree>
    <p:extLst>
      <p:ext uri="{BB962C8B-B14F-4D97-AF65-F5344CB8AC3E}">
        <p14:creationId xmlns:p14="http://schemas.microsoft.com/office/powerpoint/2010/main" val="24740695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Controller</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33</a:t>
            </a:fld>
            <a:endParaRPr lang="en-US" dirty="0"/>
          </a:p>
        </p:txBody>
      </p:sp>
      <p:pic>
        <p:nvPicPr>
          <p:cNvPr id="7" name="Picture 6">
            <a:extLst>
              <a:ext uri="{FF2B5EF4-FFF2-40B4-BE49-F238E27FC236}">
                <a16:creationId xmlns:a16="http://schemas.microsoft.com/office/drawing/2014/main" id="{EDB66D03-8B98-DD84-3574-DE5CA4EEA25F}"/>
              </a:ext>
            </a:extLst>
          </p:cNvPr>
          <p:cNvPicPr>
            <a:picLocks noChangeAspect="1"/>
          </p:cNvPicPr>
          <p:nvPr/>
        </p:nvPicPr>
        <p:blipFill>
          <a:blip r:embed="rId2"/>
          <a:stretch>
            <a:fillRect/>
          </a:stretch>
        </p:blipFill>
        <p:spPr>
          <a:xfrm>
            <a:off x="2095130" y="1608399"/>
            <a:ext cx="8765218" cy="4677218"/>
          </a:xfrm>
          <a:prstGeom prst="rect">
            <a:avLst/>
          </a:prstGeom>
        </p:spPr>
      </p:pic>
    </p:spTree>
    <p:extLst>
      <p:ext uri="{BB962C8B-B14F-4D97-AF65-F5344CB8AC3E}">
        <p14:creationId xmlns:p14="http://schemas.microsoft.com/office/powerpoint/2010/main" val="25791691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23207-E99D-D030-BE68-42D989B6725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C92A51-B179-52C8-7686-A1D40F1FD6C7}"/>
              </a:ext>
            </a:extLst>
          </p:cNvPr>
          <p:cNvSpPr>
            <a:spLocks noGrp="1"/>
          </p:cNvSpPr>
          <p:nvPr>
            <p:ph type="title"/>
          </p:nvPr>
        </p:nvSpPr>
        <p:spPr>
          <a:xfrm>
            <a:off x="184386" y="641348"/>
            <a:ext cx="11169301" cy="650138"/>
          </a:xfrm>
        </p:spPr>
        <p:txBody>
          <a:bodyPr/>
          <a:lstStyle/>
          <a:p>
            <a:r>
              <a:rPr lang="en-US" dirty="0" err="1"/>
              <a:t>Pojo</a:t>
            </a:r>
            <a:r>
              <a:rPr lang="en-US" dirty="0"/>
              <a:t> and validation</a:t>
            </a:r>
          </a:p>
        </p:txBody>
      </p:sp>
      <p:sp>
        <p:nvSpPr>
          <p:cNvPr id="3" name="Text Placeholder 2">
            <a:extLst>
              <a:ext uri="{FF2B5EF4-FFF2-40B4-BE49-F238E27FC236}">
                <a16:creationId xmlns:a16="http://schemas.microsoft.com/office/drawing/2014/main" id="{2360DAB8-8AE8-95EF-7ADE-420286DFF27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38DADF-87E0-BF4A-4641-58619124402A}"/>
              </a:ext>
            </a:extLst>
          </p:cNvPr>
          <p:cNvSpPr>
            <a:spLocks noGrp="1"/>
          </p:cNvSpPr>
          <p:nvPr>
            <p:ph type="sldNum" idx="12"/>
          </p:nvPr>
        </p:nvSpPr>
        <p:spPr/>
        <p:txBody>
          <a:bodyPr/>
          <a:lstStyle/>
          <a:p>
            <a:fld id="{00000000-1234-1234-1234-123412341234}" type="slidenum">
              <a:rPr lang="en-US" smtClean="0"/>
              <a:pPr/>
              <a:t>34</a:t>
            </a:fld>
            <a:endParaRPr lang="en-US" dirty="0"/>
          </a:p>
        </p:txBody>
      </p:sp>
      <p:pic>
        <p:nvPicPr>
          <p:cNvPr id="6" name="Picture 5">
            <a:extLst>
              <a:ext uri="{FF2B5EF4-FFF2-40B4-BE49-F238E27FC236}">
                <a16:creationId xmlns:a16="http://schemas.microsoft.com/office/drawing/2014/main" id="{A1D78A41-3F0B-3234-51D7-687570D439F5}"/>
              </a:ext>
            </a:extLst>
          </p:cNvPr>
          <p:cNvPicPr>
            <a:picLocks noChangeAspect="1"/>
          </p:cNvPicPr>
          <p:nvPr/>
        </p:nvPicPr>
        <p:blipFill>
          <a:blip r:embed="rId2"/>
          <a:stretch>
            <a:fillRect/>
          </a:stretch>
        </p:blipFill>
        <p:spPr>
          <a:xfrm>
            <a:off x="1571347" y="1556782"/>
            <a:ext cx="9049305" cy="4885107"/>
          </a:xfrm>
          <a:prstGeom prst="rect">
            <a:avLst/>
          </a:prstGeom>
        </p:spPr>
      </p:pic>
    </p:spTree>
    <p:extLst>
      <p:ext uri="{BB962C8B-B14F-4D97-AF65-F5344CB8AC3E}">
        <p14:creationId xmlns:p14="http://schemas.microsoft.com/office/powerpoint/2010/main" val="20329805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9FA742-E04E-0864-3905-443D362FC3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E642C52-8D77-F75D-8E21-B32BF27D0979}"/>
              </a:ext>
            </a:extLst>
          </p:cNvPr>
          <p:cNvSpPr>
            <a:spLocks noGrp="1"/>
          </p:cNvSpPr>
          <p:nvPr>
            <p:ph type="title"/>
          </p:nvPr>
        </p:nvSpPr>
        <p:spPr>
          <a:xfrm>
            <a:off x="184386" y="641348"/>
            <a:ext cx="11169301" cy="650138"/>
          </a:xfrm>
        </p:spPr>
        <p:txBody>
          <a:bodyPr/>
          <a:lstStyle/>
          <a:p>
            <a:r>
              <a:rPr lang="en-US" dirty="0" err="1"/>
              <a:t>Pojo</a:t>
            </a:r>
            <a:r>
              <a:rPr lang="en-US" dirty="0"/>
              <a:t> and validation</a:t>
            </a:r>
          </a:p>
        </p:txBody>
      </p:sp>
      <p:sp>
        <p:nvSpPr>
          <p:cNvPr id="3" name="Text Placeholder 2">
            <a:extLst>
              <a:ext uri="{FF2B5EF4-FFF2-40B4-BE49-F238E27FC236}">
                <a16:creationId xmlns:a16="http://schemas.microsoft.com/office/drawing/2014/main" id="{2C1C1AA5-0537-784B-B35E-1E4B1D8433C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912BAF-5EF4-3BB5-2735-ADD222C9EE6B}"/>
              </a:ext>
            </a:extLst>
          </p:cNvPr>
          <p:cNvSpPr>
            <a:spLocks noGrp="1"/>
          </p:cNvSpPr>
          <p:nvPr>
            <p:ph type="sldNum" idx="12"/>
          </p:nvPr>
        </p:nvSpPr>
        <p:spPr/>
        <p:txBody>
          <a:bodyPr/>
          <a:lstStyle/>
          <a:p>
            <a:fld id="{00000000-1234-1234-1234-123412341234}" type="slidenum">
              <a:rPr lang="en-US" smtClean="0"/>
              <a:pPr/>
              <a:t>35</a:t>
            </a:fld>
            <a:endParaRPr lang="en-US" dirty="0"/>
          </a:p>
        </p:txBody>
      </p:sp>
      <p:pic>
        <p:nvPicPr>
          <p:cNvPr id="7" name="Picture 6">
            <a:extLst>
              <a:ext uri="{FF2B5EF4-FFF2-40B4-BE49-F238E27FC236}">
                <a16:creationId xmlns:a16="http://schemas.microsoft.com/office/drawing/2014/main" id="{256AE4C5-C79A-3D1D-AA73-EA9E6221DFE3}"/>
              </a:ext>
            </a:extLst>
          </p:cNvPr>
          <p:cNvPicPr>
            <a:picLocks noChangeAspect="1"/>
          </p:cNvPicPr>
          <p:nvPr/>
        </p:nvPicPr>
        <p:blipFill>
          <a:blip r:embed="rId2"/>
          <a:stretch>
            <a:fillRect/>
          </a:stretch>
        </p:blipFill>
        <p:spPr>
          <a:xfrm>
            <a:off x="2024109" y="1608399"/>
            <a:ext cx="8898384" cy="4765001"/>
          </a:xfrm>
          <a:prstGeom prst="rect">
            <a:avLst/>
          </a:prstGeom>
        </p:spPr>
      </p:pic>
    </p:spTree>
    <p:extLst>
      <p:ext uri="{BB962C8B-B14F-4D97-AF65-F5344CB8AC3E}">
        <p14:creationId xmlns:p14="http://schemas.microsoft.com/office/powerpoint/2010/main" val="20695347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F10CED-1A3A-9E8A-5092-5B439EDD08C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9A6AF0-2D6F-7041-A9FE-3DD6EFE88972}"/>
              </a:ext>
            </a:extLst>
          </p:cNvPr>
          <p:cNvSpPr>
            <a:spLocks noGrp="1"/>
          </p:cNvSpPr>
          <p:nvPr>
            <p:ph type="title"/>
          </p:nvPr>
        </p:nvSpPr>
        <p:spPr/>
        <p:txBody>
          <a:bodyPr/>
          <a:lstStyle/>
          <a:p>
            <a:r>
              <a:rPr lang="en-US" dirty="0"/>
              <a:t>Create index.html</a:t>
            </a:r>
          </a:p>
        </p:txBody>
      </p:sp>
      <p:sp>
        <p:nvSpPr>
          <p:cNvPr id="3" name="Text Placeholder 2">
            <a:extLst>
              <a:ext uri="{FF2B5EF4-FFF2-40B4-BE49-F238E27FC236}">
                <a16:creationId xmlns:a16="http://schemas.microsoft.com/office/drawing/2014/main" id="{D6A10123-30A8-DB2D-51D1-32F3C121F16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18F42B-1570-460D-37D9-729C1D99C25D}"/>
              </a:ext>
            </a:extLst>
          </p:cNvPr>
          <p:cNvSpPr>
            <a:spLocks noGrp="1"/>
          </p:cNvSpPr>
          <p:nvPr>
            <p:ph type="sldNum" idx="12"/>
          </p:nvPr>
        </p:nvSpPr>
        <p:spPr/>
        <p:txBody>
          <a:bodyPr/>
          <a:lstStyle/>
          <a:p>
            <a:fld id="{00000000-1234-1234-1234-123412341234}" type="slidenum">
              <a:rPr lang="en-US" smtClean="0"/>
              <a:pPr/>
              <a:t>36</a:t>
            </a:fld>
            <a:endParaRPr lang="en-US" dirty="0"/>
          </a:p>
        </p:txBody>
      </p:sp>
      <p:pic>
        <p:nvPicPr>
          <p:cNvPr id="6" name="Picture 5">
            <a:extLst>
              <a:ext uri="{FF2B5EF4-FFF2-40B4-BE49-F238E27FC236}">
                <a16:creationId xmlns:a16="http://schemas.microsoft.com/office/drawing/2014/main" id="{02289A31-0C94-0F3B-D1D3-D3D5D53A96BA}"/>
              </a:ext>
            </a:extLst>
          </p:cNvPr>
          <p:cNvPicPr>
            <a:picLocks noChangeAspect="1"/>
          </p:cNvPicPr>
          <p:nvPr/>
        </p:nvPicPr>
        <p:blipFill>
          <a:blip r:embed="rId2"/>
          <a:stretch>
            <a:fillRect/>
          </a:stretch>
        </p:blipFill>
        <p:spPr>
          <a:xfrm>
            <a:off x="2112885" y="1627444"/>
            <a:ext cx="8782974" cy="4715506"/>
          </a:xfrm>
          <a:prstGeom prst="rect">
            <a:avLst/>
          </a:prstGeom>
        </p:spPr>
      </p:pic>
    </p:spTree>
    <p:extLst>
      <p:ext uri="{BB962C8B-B14F-4D97-AF65-F5344CB8AC3E}">
        <p14:creationId xmlns:p14="http://schemas.microsoft.com/office/powerpoint/2010/main" val="40827577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709321-9117-AB88-AD4F-884BFB0F122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0575E7-40BF-F824-214A-857FE3AB4B4B}"/>
              </a:ext>
            </a:extLst>
          </p:cNvPr>
          <p:cNvSpPr>
            <a:spLocks noGrp="1"/>
          </p:cNvSpPr>
          <p:nvPr>
            <p:ph type="title"/>
          </p:nvPr>
        </p:nvSpPr>
        <p:spPr/>
        <p:txBody>
          <a:bodyPr/>
          <a:lstStyle/>
          <a:p>
            <a:r>
              <a:rPr lang="en-US" dirty="0"/>
              <a:t>Create register.html</a:t>
            </a:r>
          </a:p>
        </p:txBody>
      </p:sp>
      <p:sp>
        <p:nvSpPr>
          <p:cNvPr id="3" name="Text Placeholder 2">
            <a:extLst>
              <a:ext uri="{FF2B5EF4-FFF2-40B4-BE49-F238E27FC236}">
                <a16:creationId xmlns:a16="http://schemas.microsoft.com/office/drawing/2014/main" id="{8646B257-9367-909F-D392-544C3842E93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8CBE6C7-1999-E00B-336A-63678F7C6A91}"/>
              </a:ext>
            </a:extLst>
          </p:cNvPr>
          <p:cNvSpPr>
            <a:spLocks noGrp="1"/>
          </p:cNvSpPr>
          <p:nvPr>
            <p:ph type="sldNum" idx="12"/>
          </p:nvPr>
        </p:nvSpPr>
        <p:spPr/>
        <p:txBody>
          <a:bodyPr/>
          <a:lstStyle/>
          <a:p>
            <a:fld id="{00000000-1234-1234-1234-123412341234}" type="slidenum">
              <a:rPr lang="en-US" smtClean="0"/>
              <a:pPr/>
              <a:t>37</a:t>
            </a:fld>
            <a:endParaRPr lang="en-US" dirty="0"/>
          </a:p>
        </p:txBody>
      </p:sp>
      <p:pic>
        <p:nvPicPr>
          <p:cNvPr id="7" name="Picture 6">
            <a:extLst>
              <a:ext uri="{FF2B5EF4-FFF2-40B4-BE49-F238E27FC236}">
                <a16:creationId xmlns:a16="http://schemas.microsoft.com/office/drawing/2014/main" id="{0A179BCE-74CF-6D1C-69F2-0DE7D153A8DB}"/>
              </a:ext>
            </a:extLst>
          </p:cNvPr>
          <p:cNvPicPr>
            <a:picLocks noChangeAspect="1"/>
          </p:cNvPicPr>
          <p:nvPr/>
        </p:nvPicPr>
        <p:blipFill>
          <a:blip r:embed="rId2"/>
          <a:stretch>
            <a:fillRect/>
          </a:stretch>
        </p:blipFill>
        <p:spPr>
          <a:xfrm>
            <a:off x="1819923" y="1608399"/>
            <a:ext cx="8711953" cy="4683016"/>
          </a:xfrm>
          <a:prstGeom prst="rect">
            <a:avLst/>
          </a:prstGeom>
        </p:spPr>
      </p:pic>
    </p:spTree>
    <p:extLst>
      <p:ext uri="{BB962C8B-B14F-4D97-AF65-F5344CB8AC3E}">
        <p14:creationId xmlns:p14="http://schemas.microsoft.com/office/powerpoint/2010/main" val="3639241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AE92FD-B327-DCC5-4EA2-4C941DF4F6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FA837CC-87FC-A62E-486B-A9F21B086630}"/>
              </a:ext>
            </a:extLst>
          </p:cNvPr>
          <p:cNvSpPr>
            <a:spLocks noGrp="1"/>
          </p:cNvSpPr>
          <p:nvPr>
            <p:ph type="title"/>
          </p:nvPr>
        </p:nvSpPr>
        <p:spPr/>
        <p:txBody>
          <a:bodyPr/>
          <a:lstStyle/>
          <a:p>
            <a:r>
              <a:rPr lang="en-US" dirty="0"/>
              <a:t>Create register.html</a:t>
            </a:r>
          </a:p>
        </p:txBody>
      </p:sp>
      <p:sp>
        <p:nvSpPr>
          <p:cNvPr id="3" name="Text Placeholder 2">
            <a:extLst>
              <a:ext uri="{FF2B5EF4-FFF2-40B4-BE49-F238E27FC236}">
                <a16:creationId xmlns:a16="http://schemas.microsoft.com/office/drawing/2014/main" id="{5E034DB2-7501-B1EF-4318-F8CCC02D24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C99B55-395A-4910-466E-0988E96BA849}"/>
              </a:ext>
            </a:extLst>
          </p:cNvPr>
          <p:cNvSpPr>
            <a:spLocks noGrp="1"/>
          </p:cNvSpPr>
          <p:nvPr>
            <p:ph type="sldNum" idx="12"/>
          </p:nvPr>
        </p:nvSpPr>
        <p:spPr/>
        <p:txBody>
          <a:bodyPr/>
          <a:lstStyle/>
          <a:p>
            <a:fld id="{00000000-1234-1234-1234-123412341234}" type="slidenum">
              <a:rPr lang="en-US" smtClean="0"/>
              <a:pPr/>
              <a:t>38</a:t>
            </a:fld>
            <a:endParaRPr lang="en-US" dirty="0"/>
          </a:p>
        </p:txBody>
      </p:sp>
      <p:pic>
        <p:nvPicPr>
          <p:cNvPr id="6" name="Picture 5">
            <a:extLst>
              <a:ext uri="{FF2B5EF4-FFF2-40B4-BE49-F238E27FC236}">
                <a16:creationId xmlns:a16="http://schemas.microsoft.com/office/drawing/2014/main" id="{040E52E4-82BE-90BB-0A2C-281C55CC5A40}"/>
              </a:ext>
            </a:extLst>
          </p:cNvPr>
          <p:cNvPicPr>
            <a:picLocks noChangeAspect="1"/>
          </p:cNvPicPr>
          <p:nvPr/>
        </p:nvPicPr>
        <p:blipFill>
          <a:blip r:embed="rId2"/>
          <a:stretch>
            <a:fillRect/>
          </a:stretch>
        </p:blipFill>
        <p:spPr>
          <a:xfrm>
            <a:off x="1899821" y="1608399"/>
            <a:ext cx="8978284" cy="4805278"/>
          </a:xfrm>
          <a:prstGeom prst="rect">
            <a:avLst/>
          </a:prstGeom>
        </p:spPr>
      </p:pic>
    </p:spTree>
    <p:extLst>
      <p:ext uri="{BB962C8B-B14F-4D97-AF65-F5344CB8AC3E}">
        <p14:creationId xmlns:p14="http://schemas.microsoft.com/office/powerpoint/2010/main" val="11888956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813E1-44A5-F7AB-F0EC-777910F6B8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26F3CD-35B0-84A3-E355-8A531AC5C432}"/>
              </a:ext>
            </a:extLst>
          </p:cNvPr>
          <p:cNvSpPr>
            <a:spLocks noGrp="1"/>
          </p:cNvSpPr>
          <p:nvPr>
            <p:ph type="title"/>
          </p:nvPr>
        </p:nvSpPr>
        <p:spPr/>
        <p:txBody>
          <a:bodyPr/>
          <a:lstStyle/>
          <a:p>
            <a:r>
              <a:rPr lang="en-US" dirty="0"/>
              <a:t>Create register.html</a:t>
            </a:r>
          </a:p>
        </p:txBody>
      </p:sp>
      <p:sp>
        <p:nvSpPr>
          <p:cNvPr id="3" name="Text Placeholder 2">
            <a:extLst>
              <a:ext uri="{FF2B5EF4-FFF2-40B4-BE49-F238E27FC236}">
                <a16:creationId xmlns:a16="http://schemas.microsoft.com/office/drawing/2014/main" id="{5408A603-1CBA-85A5-BE50-894DE8CADBE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536EE2-F08F-384A-055B-10366CEDB545}"/>
              </a:ext>
            </a:extLst>
          </p:cNvPr>
          <p:cNvSpPr>
            <a:spLocks noGrp="1"/>
          </p:cNvSpPr>
          <p:nvPr>
            <p:ph type="sldNum" idx="12"/>
          </p:nvPr>
        </p:nvSpPr>
        <p:spPr/>
        <p:txBody>
          <a:bodyPr/>
          <a:lstStyle/>
          <a:p>
            <a:fld id="{00000000-1234-1234-1234-123412341234}" type="slidenum">
              <a:rPr lang="en-US" smtClean="0"/>
              <a:pPr/>
              <a:t>39</a:t>
            </a:fld>
            <a:endParaRPr lang="en-US" dirty="0"/>
          </a:p>
        </p:txBody>
      </p:sp>
      <p:pic>
        <p:nvPicPr>
          <p:cNvPr id="7" name="Picture 6">
            <a:extLst>
              <a:ext uri="{FF2B5EF4-FFF2-40B4-BE49-F238E27FC236}">
                <a16:creationId xmlns:a16="http://schemas.microsoft.com/office/drawing/2014/main" id="{4894F813-119E-85A9-C10D-A41CA3EF84EF}"/>
              </a:ext>
            </a:extLst>
          </p:cNvPr>
          <p:cNvPicPr>
            <a:picLocks noChangeAspect="1"/>
          </p:cNvPicPr>
          <p:nvPr/>
        </p:nvPicPr>
        <p:blipFill>
          <a:blip r:embed="rId2"/>
          <a:stretch>
            <a:fillRect/>
          </a:stretch>
        </p:blipFill>
        <p:spPr>
          <a:xfrm>
            <a:off x="2024110" y="1627444"/>
            <a:ext cx="8578788" cy="4606630"/>
          </a:xfrm>
          <a:prstGeom prst="rect">
            <a:avLst/>
          </a:prstGeom>
        </p:spPr>
      </p:pic>
    </p:spTree>
    <p:extLst>
      <p:ext uri="{BB962C8B-B14F-4D97-AF65-F5344CB8AC3E}">
        <p14:creationId xmlns:p14="http://schemas.microsoft.com/office/powerpoint/2010/main" val="149177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Web Development Introduction</a:t>
            </a:r>
          </a:p>
        </p:txBody>
      </p:sp>
      <p:sp>
        <p:nvSpPr>
          <p:cNvPr id="3" name="Text Placeholder 2"/>
          <p:cNvSpPr>
            <a:spLocks noGrp="1"/>
          </p:cNvSpPr>
          <p:nvPr>
            <p:ph type="body" idx="1"/>
          </p:nvPr>
        </p:nvSpPr>
        <p:spPr/>
        <p:txBody>
          <a:bodyPr>
            <a:normAutofit lnSpcReduction="10000"/>
          </a:bodyPr>
          <a:lstStyle/>
          <a:p>
            <a:pPr>
              <a:lnSpc>
                <a:spcPct val="120000"/>
              </a:lnSpc>
            </a:pPr>
            <a:r>
              <a:rPr lang="en-US" dirty="0"/>
              <a:t>Spring provides a comprehensive and flexible platform for building web applications, whether you're using traditional MVC patterns or adopting newer reactive programming paradigms.</a:t>
            </a:r>
          </a:p>
          <a:p>
            <a:pPr lvl="1">
              <a:lnSpc>
                <a:spcPct val="120000"/>
              </a:lnSpc>
            </a:pPr>
            <a:r>
              <a:rPr lang="en-US" sz="2600" dirty="0"/>
              <a:t>Spring MVC (Model-View-Controller)</a:t>
            </a:r>
          </a:p>
          <a:p>
            <a:pPr lvl="1">
              <a:lnSpc>
                <a:spcPct val="120000"/>
              </a:lnSpc>
            </a:pPr>
            <a:r>
              <a:rPr lang="en-US" sz="2600" dirty="0"/>
              <a:t>Spring </a:t>
            </a:r>
            <a:r>
              <a:rPr lang="en-US" sz="2600" dirty="0" err="1"/>
              <a:t>WebFlux</a:t>
            </a:r>
            <a:endParaRPr lang="en-US" sz="2600" dirty="0"/>
          </a:p>
          <a:p>
            <a:pPr lvl="1">
              <a:lnSpc>
                <a:spcPct val="120000"/>
              </a:lnSpc>
            </a:pPr>
            <a:r>
              <a:rPr lang="en-US" sz="2600" dirty="0"/>
              <a:t>Spring Boot</a:t>
            </a:r>
          </a:p>
          <a:p>
            <a:pPr lvl="1">
              <a:lnSpc>
                <a:spcPct val="120000"/>
              </a:lnSpc>
            </a:pPr>
            <a:r>
              <a:rPr lang="en-US" sz="2600" dirty="0"/>
              <a:t>RESTful Web Services</a:t>
            </a:r>
          </a:p>
          <a:p>
            <a:pPr lvl="1">
              <a:lnSpc>
                <a:spcPct val="120000"/>
              </a:lnSpc>
            </a:pPr>
            <a:r>
              <a:rPr lang="en-US" sz="2600" dirty="0"/>
              <a:t>Security</a:t>
            </a:r>
          </a:p>
          <a:p>
            <a:pPr lvl="1">
              <a:lnSpc>
                <a:spcPct val="120000"/>
              </a:lnSpc>
            </a:pPr>
            <a:r>
              <a:rPr lang="en-US" sz="2600" dirty="0"/>
              <a:t>Integration with other technologies</a:t>
            </a:r>
          </a:p>
          <a:p>
            <a:pPr lvl="1">
              <a:lnSpc>
                <a:spcPct val="120000"/>
              </a:lnSpc>
            </a:pPr>
            <a:r>
              <a:rPr lang="en-US" sz="2600" dirty="0"/>
              <a:t>Testing</a:t>
            </a:r>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a:t>
            </a:fld>
            <a:endParaRPr lang="en-US" dirty="0"/>
          </a:p>
        </p:txBody>
      </p:sp>
    </p:spTree>
    <p:extLst>
      <p:ext uri="{BB962C8B-B14F-4D97-AF65-F5344CB8AC3E}">
        <p14:creationId xmlns:p14="http://schemas.microsoft.com/office/powerpoint/2010/main" val="19586728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FC2457-5F44-1B8B-57FB-4EBB5B6933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B0865EF-7B35-E175-B547-59A51234D2F4}"/>
              </a:ext>
            </a:extLst>
          </p:cNvPr>
          <p:cNvSpPr>
            <a:spLocks noGrp="1"/>
          </p:cNvSpPr>
          <p:nvPr>
            <p:ph type="title"/>
          </p:nvPr>
        </p:nvSpPr>
        <p:spPr/>
        <p:txBody>
          <a:bodyPr/>
          <a:lstStyle/>
          <a:p>
            <a:r>
              <a:rPr lang="en-US" dirty="0"/>
              <a:t>Result</a:t>
            </a:r>
          </a:p>
        </p:txBody>
      </p:sp>
      <p:sp>
        <p:nvSpPr>
          <p:cNvPr id="3" name="Text Placeholder 2">
            <a:extLst>
              <a:ext uri="{FF2B5EF4-FFF2-40B4-BE49-F238E27FC236}">
                <a16:creationId xmlns:a16="http://schemas.microsoft.com/office/drawing/2014/main" id="{FD80E559-0AC6-8F96-1D1A-EF4847E0B9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57473B7-7CB3-D7F9-F3DD-8EF20A9FF7B5}"/>
              </a:ext>
            </a:extLst>
          </p:cNvPr>
          <p:cNvSpPr>
            <a:spLocks noGrp="1"/>
          </p:cNvSpPr>
          <p:nvPr>
            <p:ph type="sldNum" idx="12"/>
          </p:nvPr>
        </p:nvSpPr>
        <p:spPr/>
        <p:txBody>
          <a:bodyPr/>
          <a:lstStyle/>
          <a:p>
            <a:fld id="{00000000-1234-1234-1234-123412341234}" type="slidenum">
              <a:rPr lang="en-US" smtClean="0"/>
              <a:pPr/>
              <a:t>40</a:t>
            </a:fld>
            <a:endParaRPr lang="en-US" dirty="0"/>
          </a:p>
        </p:txBody>
      </p:sp>
      <p:pic>
        <p:nvPicPr>
          <p:cNvPr id="6" name="Picture 5">
            <a:extLst>
              <a:ext uri="{FF2B5EF4-FFF2-40B4-BE49-F238E27FC236}">
                <a16:creationId xmlns:a16="http://schemas.microsoft.com/office/drawing/2014/main" id="{343EA674-5F82-31E6-5987-613A2FCD7EDD}"/>
              </a:ext>
            </a:extLst>
          </p:cNvPr>
          <p:cNvPicPr>
            <a:picLocks noChangeAspect="1"/>
          </p:cNvPicPr>
          <p:nvPr/>
        </p:nvPicPr>
        <p:blipFill>
          <a:blip r:embed="rId2"/>
          <a:stretch>
            <a:fillRect/>
          </a:stretch>
        </p:blipFill>
        <p:spPr>
          <a:xfrm>
            <a:off x="1149748" y="2496049"/>
            <a:ext cx="10239450" cy="2505093"/>
          </a:xfrm>
          <a:prstGeom prst="rect">
            <a:avLst/>
          </a:prstGeom>
        </p:spPr>
      </p:pic>
    </p:spTree>
    <p:extLst>
      <p:ext uri="{BB962C8B-B14F-4D97-AF65-F5344CB8AC3E}">
        <p14:creationId xmlns:p14="http://schemas.microsoft.com/office/powerpoint/2010/main" val="6088212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5A6C5C-3567-99BF-F363-785B7A7B85E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1B293E-3D4D-EDE5-E08B-6055328DAC39}"/>
              </a:ext>
            </a:extLst>
          </p:cNvPr>
          <p:cNvSpPr>
            <a:spLocks noGrp="1"/>
          </p:cNvSpPr>
          <p:nvPr>
            <p:ph type="title"/>
          </p:nvPr>
        </p:nvSpPr>
        <p:spPr/>
        <p:txBody>
          <a:bodyPr/>
          <a:lstStyle/>
          <a:p>
            <a:r>
              <a:rPr lang="en-US" dirty="0"/>
              <a:t>Result</a:t>
            </a:r>
          </a:p>
        </p:txBody>
      </p:sp>
      <p:sp>
        <p:nvSpPr>
          <p:cNvPr id="3" name="Text Placeholder 2">
            <a:extLst>
              <a:ext uri="{FF2B5EF4-FFF2-40B4-BE49-F238E27FC236}">
                <a16:creationId xmlns:a16="http://schemas.microsoft.com/office/drawing/2014/main" id="{7540253F-9B52-0171-CB80-80E0CB131C5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613032-302C-2840-375A-00920D87B3FA}"/>
              </a:ext>
            </a:extLst>
          </p:cNvPr>
          <p:cNvSpPr>
            <a:spLocks noGrp="1"/>
          </p:cNvSpPr>
          <p:nvPr>
            <p:ph type="sldNum" idx="12"/>
          </p:nvPr>
        </p:nvSpPr>
        <p:spPr/>
        <p:txBody>
          <a:bodyPr/>
          <a:lstStyle/>
          <a:p>
            <a:fld id="{00000000-1234-1234-1234-123412341234}" type="slidenum">
              <a:rPr lang="en-US" smtClean="0"/>
              <a:pPr/>
              <a:t>41</a:t>
            </a:fld>
            <a:endParaRPr lang="en-US" dirty="0"/>
          </a:p>
        </p:txBody>
      </p:sp>
      <p:pic>
        <p:nvPicPr>
          <p:cNvPr id="9" name="Picture 8">
            <a:extLst>
              <a:ext uri="{FF2B5EF4-FFF2-40B4-BE49-F238E27FC236}">
                <a16:creationId xmlns:a16="http://schemas.microsoft.com/office/drawing/2014/main" id="{3F2D2115-8488-086C-E3DF-57339FDBBB02}"/>
              </a:ext>
            </a:extLst>
          </p:cNvPr>
          <p:cNvPicPr>
            <a:picLocks noChangeAspect="1"/>
          </p:cNvPicPr>
          <p:nvPr/>
        </p:nvPicPr>
        <p:blipFill>
          <a:blip r:embed="rId2"/>
          <a:stretch>
            <a:fillRect/>
          </a:stretch>
        </p:blipFill>
        <p:spPr>
          <a:xfrm>
            <a:off x="1411549" y="1767020"/>
            <a:ext cx="9037498" cy="4260738"/>
          </a:xfrm>
          <a:prstGeom prst="rect">
            <a:avLst/>
          </a:prstGeom>
        </p:spPr>
      </p:pic>
    </p:spTree>
    <p:extLst>
      <p:ext uri="{BB962C8B-B14F-4D97-AF65-F5344CB8AC3E}">
        <p14:creationId xmlns:p14="http://schemas.microsoft.com/office/powerpoint/2010/main" val="181195337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normAutofit/>
          </a:bodyPr>
          <a:lstStyle/>
          <a:p>
            <a:pPr marL="3175" indent="0">
              <a:lnSpc>
                <a:spcPct val="120000"/>
              </a:lnSpc>
              <a:buNone/>
            </a:pPr>
            <a:r>
              <a:rPr lang="en-US" dirty="0"/>
              <a:t>Concepts were introduced:</a:t>
            </a:r>
          </a:p>
          <a:p>
            <a:pPr>
              <a:lnSpc>
                <a:spcPct val="120000"/>
              </a:lnSpc>
            </a:pPr>
            <a:r>
              <a:rPr lang="en-US" dirty="0"/>
              <a:t>Building web applications using the Spring Framework.</a:t>
            </a:r>
          </a:p>
          <a:p>
            <a:pPr lvl="1">
              <a:lnSpc>
                <a:spcPct val="120000"/>
              </a:lnSpc>
            </a:pPr>
            <a:r>
              <a:rPr lang="en-US" sz="2600" dirty="0"/>
              <a:t>Spring MVC (Model-View-Controller)</a:t>
            </a:r>
          </a:p>
          <a:p>
            <a:pPr lvl="1">
              <a:lnSpc>
                <a:spcPct val="120000"/>
              </a:lnSpc>
            </a:pPr>
            <a:r>
              <a:rPr lang="en-US" sz="2600" dirty="0"/>
              <a:t>Spring </a:t>
            </a:r>
            <a:r>
              <a:rPr lang="en-US" sz="2600" dirty="0" err="1"/>
              <a:t>WebFlux</a:t>
            </a:r>
            <a:endParaRPr lang="en-US" sz="2600" dirty="0"/>
          </a:p>
          <a:p>
            <a:pPr lvl="1">
              <a:lnSpc>
                <a:spcPct val="120000"/>
              </a:lnSpc>
            </a:pPr>
            <a:r>
              <a:rPr lang="en-US" sz="2600" dirty="0"/>
              <a:t>Spring Boot</a:t>
            </a:r>
          </a:p>
          <a:p>
            <a:pPr lvl="1">
              <a:lnSpc>
                <a:spcPct val="120000"/>
              </a:lnSpc>
            </a:pPr>
            <a:r>
              <a:rPr lang="en-US" sz="2600" dirty="0"/>
              <a:t>ThymeLeaf with Spring MVC and Spring Boot</a:t>
            </a:r>
          </a:p>
          <a:p>
            <a:pPr>
              <a:lnSpc>
                <a:spcPct val="120000"/>
              </a:lnSpc>
            </a:pPr>
            <a:r>
              <a:rPr lang="en-US"/>
              <a:t>A modern </a:t>
            </a:r>
            <a:r>
              <a:rPr lang="en-US" dirty="0"/>
              <a:t>server-side Java template engine for both web and standalone environments, capable of processing HTML, XML, JavaScript, CSS and even plain text (</a:t>
            </a:r>
            <a:r>
              <a:rPr lang="en-US" dirty="0" err="1"/>
              <a:t>Thymeleaf</a:t>
            </a:r>
            <a:r>
              <a:rPr lang="en-US" dirty="0"/>
              <a:t>)</a:t>
            </a:r>
          </a:p>
          <a:p>
            <a:pPr marL="3175" indent="0">
              <a:lnSpc>
                <a:spcPct val="120000"/>
              </a:lnSpc>
              <a:buNone/>
            </a:pPr>
            <a:endParaRPr lang="en-US" dirty="0"/>
          </a:p>
          <a:p>
            <a:pPr>
              <a:lnSpc>
                <a:spcPct val="120000"/>
              </a:lnSpc>
            </a:pP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42</a:t>
            </a:fld>
            <a:endParaRPr lang="en-US" dirty="0"/>
          </a:p>
        </p:txBody>
      </p:sp>
    </p:spTree>
    <p:extLst>
      <p:ext uri="{BB962C8B-B14F-4D97-AF65-F5344CB8AC3E}">
        <p14:creationId xmlns:p14="http://schemas.microsoft.com/office/powerpoint/2010/main" val="3963196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21293-ECFD-868D-9BAD-F2C138D5A58B}"/>
              </a:ext>
            </a:extLst>
          </p:cNvPr>
          <p:cNvSpPr>
            <a:spLocks noGrp="1"/>
          </p:cNvSpPr>
          <p:nvPr>
            <p:ph type="title"/>
          </p:nvPr>
        </p:nvSpPr>
        <p:spPr/>
        <p:txBody>
          <a:bodyPr/>
          <a:lstStyle/>
          <a:p>
            <a:r>
              <a:rPr lang="en-US" dirty="0"/>
              <a:t>Spring MVC (Model-View-Controller)</a:t>
            </a:r>
            <a:endParaRPr lang="en-VN" dirty="0"/>
          </a:p>
        </p:txBody>
      </p:sp>
      <p:sp>
        <p:nvSpPr>
          <p:cNvPr id="3" name="Text Placeholder 2">
            <a:extLst>
              <a:ext uri="{FF2B5EF4-FFF2-40B4-BE49-F238E27FC236}">
                <a16:creationId xmlns:a16="http://schemas.microsoft.com/office/drawing/2014/main" id="{CE24B02F-F033-8B79-F485-57A4AF648A1B}"/>
              </a:ext>
            </a:extLst>
          </p:cNvPr>
          <p:cNvSpPr>
            <a:spLocks noGrp="1"/>
          </p:cNvSpPr>
          <p:nvPr>
            <p:ph type="body" idx="1"/>
          </p:nvPr>
        </p:nvSpPr>
        <p:spPr>
          <a:xfrm>
            <a:off x="0" y="1627444"/>
            <a:ext cx="6563360" cy="4814445"/>
          </a:xfrm>
        </p:spPr>
        <p:txBody>
          <a:bodyPr/>
          <a:lstStyle/>
          <a:p>
            <a:r>
              <a:rPr lang="en-US" dirty="0"/>
              <a:t>Spring MVC is the traditional approach to building web applications with Spring.</a:t>
            </a:r>
          </a:p>
          <a:p>
            <a:r>
              <a:rPr lang="en-US" dirty="0"/>
              <a:t>It provides a robust architecture for organizing your web application into components such as controllers, views, and models. </a:t>
            </a:r>
          </a:p>
          <a:p>
            <a:r>
              <a:rPr lang="en-US" dirty="0"/>
              <a:t>Controllers handle incoming requests, models represent the data, and views render the response.</a:t>
            </a:r>
            <a:endParaRPr lang="en-VN" dirty="0"/>
          </a:p>
        </p:txBody>
      </p:sp>
      <p:sp>
        <p:nvSpPr>
          <p:cNvPr id="4" name="Slide Number Placeholder 3">
            <a:extLst>
              <a:ext uri="{FF2B5EF4-FFF2-40B4-BE49-F238E27FC236}">
                <a16:creationId xmlns:a16="http://schemas.microsoft.com/office/drawing/2014/main" id="{BF0A5FBA-89C1-63CF-0474-DAEC7355A65A}"/>
              </a:ext>
            </a:extLst>
          </p:cNvPr>
          <p:cNvSpPr>
            <a:spLocks noGrp="1"/>
          </p:cNvSpPr>
          <p:nvPr>
            <p:ph type="sldNum" idx="12"/>
          </p:nvPr>
        </p:nvSpPr>
        <p:spPr/>
        <p:txBody>
          <a:bodyPr/>
          <a:lstStyle/>
          <a:p>
            <a:fld id="{00000000-1234-1234-1234-123412341234}" type="slidenum">
              <a:rPr lang="en-US" smtClean="0"/>
              <a:pPr/>
              <a:t>5</a:t>
            </a:fld>
            <a:endParaRPr lang="en-US" dirty="0"/>
          </a:p>
        </p:txBody>
      </p:sp>
      <p:pic>
        <p:nvPicPr>
          <p:cNvPr id="5" name="Picture 4"/>
          <p:cNvPicPr>
            <a:picLocks noChangeAspect="1"/>
          </p:cNvPicPr>
          <p:nvPr/>
        </p:nvPicPr>
        <p:blipFill>
          <a:blip r:embed="rId2"/>
          <a:stretch>
            <a:fillRect/>
          </a:stretch>
        </p:blipFill>
        <p:spPr>
          <a:xfrm>
            <a:off x="6563360" y="1812629"/>
            <a:ext cx="5587609" cy="3054012"/>
          </a:xfrm>
          <a:prstGeom prst="rect">
            <a:avLst/>
          </a:prstGeom>
        </p:spPr>
      </p:pic>
    </p:spTree>
    <p:extLst>
      <p:ext uri="{BB962C8B-B14F-4D97-AF65-F5344CB8AC3E}">
        <p14:creationId xmlns:p14="http://schemas.microsoft.com/office/powerpoint/2010/main" val="4074744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a:t>
            </a:r>
            <a:r>
              <a:rPr lang="en-US" dirty="0" err="1"/>
              <a:t>WebFlux</a:t>
            </a:r>
            <a:endParaRPr lang="en-US" dirty="0"/>
          </a:p>
        </p:txBody>
      </p:sp>
      <p:sp>
        <p:nvSpPr>
          <p:cNvPr id="3" name="Text Placeholder 2"/>
          <p:cNvSpPr>
            <a:spLocks noGrp="1"/>
          </p:cNvSpPr>
          <p:nvPr>
            <p:ph type="body" idx="1"/>
          </p:nvPr>
        </p:nvSpPr>
        <p:spPr>
          <a:xfrm>
            <a:off x="0" y="1627444"/>
            <a:ext cx="11074400" cy="4814445"/>
          </a:xfrm>
        </p:spPr>
        <p:txBody>
          <a:bodyPr/>
          <a:lstStyle/>
          <a:p>
            <a:r>
              <a:rPr lang="en-US" b="1" dirty="0"/>
              <a:t>Spring </a:t>
            </a:r>
            <a:r>
              <a:rPr lang="en-US" b="1" dirty="0" err="1"/>
              <a:t>WebFlux</a:t>
            </a:r>
            <a:r>
              <a:rPr lang="en-US" b="1" dirty="0"/>
              <a:t> </a:t>
            </a:r>
            <a:r>
              <a:rPr lang="en-US" dirty="0"/>
              <a:t>is the reactive approach introduced in Spring 5. </a:t>
            </a:r>
          </a:p>
          <a:p>
            <a:r>
              <a:rPr lang="en-US" dirty="0"/>
              <a:t>It's based on Project Reactor and the Reactive Streams specification. </a:t>
            </a:r>
          </a:p>
          <a:p>
            <a:r>
              <a:rPr lang="en-US" dirty="0" err="1"/>
              <a:t>WebFlux</a:t>
            </a:r>
            <a:r>
              <a:rPr lang="en-US" dirty="0"/>
              <a:t> allows you to build non-blocking, reactive web applications, which are particularly useful for handling high concurrency and streaming data scenarios.</a:t>
            </a:r>
          </a:p>
          <a:p>
            <a:r>
              <a:rPr lang="en-US" dirty="0"/>
              <a:t>The reactive-stack web framework, Spring </a:t>
            </a:r>
            <a:r>
              <a:rPr lang="en-US" dirty="0" err="1"/>
              <a:t>WebFlux</a:t>
            </a:r>
            <a:r>
              <a:rPr lang="en-US" dirty="0"/>
              <a:t> is fully non-blocking, supports Reactive Streams (https://www.reactive-streams.org/) back pressure, and runs on such servers as Netty, Undertow, and Servlet containers.</a:t>
            </a:r>
          </a:p>
        </p:txBody>
      </p:sp>
      <p:sp>
        <p:nvSpPr>
          <p:cNvPr id="4" name="Slide Number Placeholder 3"/>
          <p:cNvSpPr>
            <a:spLocks noGrp="1"/>
          </p:cNvSpPr>
          <p:nvPr>
            <p:ph type="sldNum" idx="12"/>
          </p:nvPr>
        </p:nvSpPr>
        <p:spPr/>
        <p:txBody>
          <a:bodyPr/>
          <a:lstStyle/>
          <a:p>
            <a:fld id="{00000000-1234-1234-1234-123412341234}" type="slidenum">
              <a:rPr lang="en-US" smtClean="0"/>
              <a:pPr/>
              <a:t>6</a:t>
            </a:fld>
            <a:endParaRPr lang="en-US" dirty="0"/>
          </a:p>
        </p:txBody>
      </p:sp>
      <p:pic>
        <p:nvPicPr>
          <p:cNvPr id="5" name="Picture 4"/>
          <p:cNvPicPr>
            <a:picLocks noChangeAspect="1"/>
          </p:cNvPicPr>
          <p:nvPr/>
        </p:nvPicPr>
        <p:blipFill>
          <a:blip r:embed="rId2"/>
          <a:stretch>
            <a:fillRect/>
          </a:stretch>
        </p:blipFill>
        <p:spPr>
          <a:xfrm>
            <a:off x="4778930" y="81015"/>
            <a:ext cx="1516539" cy="1387327"/>
          </a:xfrm>
          <a:prstGeom prst="rect">
            <a:avLst/>
          </a:prstGeom>
        </p:spPr>
      </p:pic>
    </p:spTree>
    <p:extLst>
      <p:ext uri="{BB962C8B-B14F-4D97-AF65-F5344CB8AC3E}">
        <p14:creationId xmlns:p14="http://schemas.microsoft.com/office/powerpoint/2010/main" val="36423665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Boot</a:t>
            </a:r>
          </a:p>
        </p:txBody>
      </p:sp>
      <p:sp>
        <p:nvSpPr>
          <p:cNvPr id="3" name="Text Placeholder 2"/>
          <p:cNvSpPr>
            <a:spLocks noGrp="1"/>
          </p:cNvSpPr>
          <p:nvPr>
            <p:ph type="body" idx="1"/>
          </p:nvPr>
        </p:nvSpPr>
        <p:spPr/>
        <p:txBody>
          <a:bodyPr/>
          <a:lstStyle/>
          <a:p>
            <a:r>
              <a:rPr lang="en-US" dirty="0"/>
              <a:t>While not exclusively for web development, Spring Boot greatly simplifies the process of creating stand-alone, production-grade Spring-based applications. </a:t>
            </a:r>
          </a:p>
          <a:p>
            <a:r>
              <a:rPr lang="en-US" dirty="0"/>
              <a:t>Consider using Spring Boot to quickly bootstrap your Spring applications. </a:t>
            </a:r>
          </a:p>
          <a:p>
            <a:r>
              <a:rPr lang="en-US" dirty="0"/>
              <a:t>Spring Boot offers a convention-over-configuration approach, simplifying the setup and configuration of Spring-based applications. </a:t>
            </a:r>
          </a:p>
          <a:p>
            <a:r>
              <a:rPr lang="en-US" dirty="0"/>
              <a:t>Spring Boot is an excellent choice for rapidly developing web applications with minimal setup and boilerplate code.</a:t>
            </a:r>
          </a:p>
        </p:txBody>
      </p:sp>
      <p:sp>
        <p:nvSpPr>
          <p:cNvPr id="4" name="Slide Number Placeholder 3"/>
          <p:cNvSpPr>
            <a:spLocks noGrp="1"/>
          </p:cNvSpPr>
          <p:nvPr>
            <p:ph type="sldNum" idx="12"/>
          </p:nvPr>
        </p:nvSpPr>
        <p:spPr/>
        <p:txBody>
          <a:bodyPr/>
          <a:lstStyle/>
          <a:p>
            <a:fld id="{00000000-1234-1234-1234-123412341234}" type="slidenum">
              <a:rPr lang="en-US" smtClean="0"/>
              <a:pPr/>
              <a:t>7</a:t>
            </a:fld>
            <a:endParaRPr lang="en-US" dirty="0"/>
          </a:p>
        </p:txBody>
      </p:sp>
      <p:pic>
        <p:nvPicPr>
          <p:cNvPr id="1028" name="Picture 4" descr="develope-a-java-spring-boot-backend.jpg (900×5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1723" y="4277360"/>
            <a:ext cx="3628517" cy="20158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0576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Security</a:t>
            </a:r>
          </a:p>
        </p:txBody>
      </p:sp>
      <p:sp>
        <p:nvSpPr>
          <p:cNvPr id="3" name="Text Placeholder 2"/>
          <p:cNvSpPr>
            <a:spLocks noGrp="1"/>
          </p:cNvSpPr>
          <p:nvPr>
            <p:ph type="body" idx="1"/>
          </p:nvPr>
        </p:nvSpPr>
        <p:spPr/>
        <p:txBody>
          <a:bodyPr/>
          <a:lstStyle/>
          <a:p>
            <a:r>
              <a:rPr lang="en-US" dirty="0"/>
              <a:t>Security: Spring Security is the de facto standard for securing Spring-based applications. </a:t>
            </a:r>
          </a:p>
          <a:p>
            <a:r>
              <a:rPr lang="en-US" dirty="0"/>
              <a:t>It provides comprehensive security features for web applications, including authentication, authorization, session management, and more. </a:t>
            </a:r>
          </a:p>
          <a:p>
            <a:r>
              <a:rPr lang="en-US" dirty="0"/>
              <a:t>It supports both traditional server-rendered applications (like Spring MVC) and modern single-page applications (like those built with Angular or React).</a:t>
            </a:r>
          </a:p>
        </p:txBody>
      </p:sp>
      <p:sp>
        <p:nvSpPr>
          <p:cNvPr id="4" name="Slide Number Placeholder 3"/>
          <p:cNvSpPr>
            <a:spLocks noGrp="1"/>
          </p:cNvSpPr>
          <p:nvPr>
            <p:ph type="sldNum" idx="12"/>
          </p:nvPr>
        </p:nvSpPr>
        <p:spPr/>
        <p:txBody>
          <a:bodyPr/>
          <a:lstStyle/>
          <a:p>
            <a:fld id="{00000000-1234-1234-1234-123412341234}" type="slidenum">
              <a:rPr lang="en-US" smtClean="0"/>
              <a:pPr/>
              <a:t>8</a:t>
            </a:fld>
            <a:endParaRPr lang="en-US" dirty="0"/>
          </a:p>
        </p:txBody>
      </p:sp>
      <p:pic>
        <p:nvPicPr>
          <p:cNvPr id="5" name="Picture 4"/>
          <p:cNvPicPr>
            <a:picLocks noChangeAspect="1"/>
          </p:cNvPicPr>
          <p:nvPr/>
        </p:nvPicPr>
        <p:blipFill>
          <a:blip r:embed="rId2"/>
          <a:stretch>
            <a:fillRect/>
          </a:stretch>
        </p:blipFill>
        <p:spPr>
          <a:xfrm>
            <a:off x="4074160" y="4396721"/>
            <a:ext cx="4267200" cy="1519886"/>
          </a:xfrm>
          <a:prstGeom prst="rect">
            <a:avLst/>
          </a:prstGeom>
        </p:spPr>
      </p:pic>
    </p:spTree>
    <p:extLst>
      <p:ext uri="{BB962C8B-B14F-4D97-AF65-F5344CB8AC3E}">
        <p14:creationId xmlns:p14="http://schemas.microsoft.com/office/powerpoint/2010/main" val="31814409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REST</a:t>
            </a:r>
          </a:p>
        </p:txBody>
      </p:sp>
      <p:sp>
        <p:nvSpPr>
          <p:cNvPr id="3" name="Text Placeholder 2"/>
          <p:cNvSpPr>
            <a:spLocks noGrp="1"/>
          </p:cNvSpPr>
          <p:nvPr>
            <p:ph type="body" idx="1"/>
          </p:nvPr>
        </p:nvSpPr>
        <p:spPr/>
        <p:txBody>
          <a:bodyPr/>
          <a:lstStyle/>
          <a:p>
            <a:r>
              <a:rPr lang="en-US" dirty="0"/>
              <a:t>If your web applications require RESTful services, consider using Spring's support for building REST APIs. </a:t>
            </a:r>
          </a:p>
          <a:p>
            <a:r>
              <a:rPr lang="en-US" dirty="0"/>
              <a:t>Spring's REST capabilities, combined with Spring MVC or Spring WebFlux, provide powerful tools for creating and consuming RESTful services.</a:t>
            </a:r>
          </a:p>
          <a:p>
            <a:r>
              <a:rPr lang="en-US" dirty="0"/>
              <a:t>Spring MVC and Spring </a:t>
            </a:r>
            <a:r>
              <a:rPr lang="en-US" dirty="0" err="1"/>
              <a:t>WebFlux</a:t>
            </a:r>
            <a:r>
              <a:rPr lang="en-US" dirty="0"/>
              <a:t> can both be used to create RESTful services, with features like content negotiation, request mapping, and input validation.</a:t>
            </a:r>
          </a:p>
          <a:p>
            <a:endParaRPr lang="en-US" dirty="0"/>
          </a:p>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9</a:t>
            </a:fld>
            <a:endParaRPr lang="en-US" dirty="0"/>
          </a:p>
        </p:txBody>
      </p:sp>
    </p:spTree>
    <p:extLst>
      <p:ext uri="{BB962C8B-B14F-4D97-AF65-F5344CB8AC3E}">
        <p14:creationId xmlns:p14="http://schemas.microsoft.com/office/powerpoint/2010/main" val="2141137260"/>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6044</TotalTime>
  <Words>1567</Words>
  <Application>Microsoft Office PowerPoint</Application>
  <PresentationFormat>Widescreen</PresentationFormat>
  <Paragraphs>175</Paragraphs>
  <Slides>42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Noto Sans Symbols</vt:lpstr>
      <vt:lpstr>Wingdings</vt:lpstr>
      <vt:lpstr>Office Theme</vt:lpstr>
      <vt:lpstr>Spring Web Development</vt:lpstr>
      <vt:lpstr>Objectives</vt:lpstr>
      <vt:lpstr>Spring Web Development Introduction</vt:lpstr>
      <vt:lpstr>Spring Web Development Introduction</vt:lpstr>
      <vt:lpstr>Spring MVC (Model-View-Controller)</vt:lpstr>
      <vt:lpstr>Spring WebFlux</vt:lpstr>
      <vt:lpstr>Spring Boot</vt:lpstr>
      <vt:lpstr>Spring Security</vt:lpstr>
      <vt:lpstr>Spring REST</vt:lpstr>
      <vt:lpstr>Integration with other technologies</vt:lpstr>
      <vt:lpstr>Spring Data</vt:lpstr>
      <vt:lpstr>Templating engines</vt:lpstr>
      <vt:lpstr>Thymeleaf - a Java-based server side template engine</vt:lpstr>
      <vt:lpstr>What is Thymeleaf?</vt:lpstr>
      <vt:lpstr>Kinds of templates in Thymeleaf</vt:lpstr>
      <vt:lpstr>Kinds of templates in Thymeleaf</vt:lpstr>
      <vt:lpstr>Kinds of templates in Thymeleaf</vt:lpstr>
      <vt:lpstr>Standard Expression Syntax </vt:lpstr>
      <vt:lpstr>Standard Expression Syntax </vt:lpstr>
      <vt:lpstr>Standard Expression Syntax </vt:lpstr>
      <vt:lpstr>HTML Template Example</vt:lpstr>
      <vt:lpstr>Attribute Precedence</vt:lpstr>
      <vt:lpstr>Form Attributes</vt:lpstr>
      <vt:lpstr>Add CSS and href tag</vt:lpstr>
      <vt:lpstr>Condition and Loop Statement</vt:lpstr>
      <vt:lpstr>Demo Spring Boot with Thymeleaf Engine</vt:lpstr>
      <vt:lpstr>Create a simple project using Thymeleaf</vt:lpstr>
      <vt:lpstr>Add dependencies</vt:lpstr>
      <vt:lpstr>Update the application.properties</vt:lpstr>
      <vt:lpstr>Update pom.xml</vt:lpstr>
      <vt:lpstr>Create the Structure Project</vt:lpstr>
      <vt:lpstr>Update main function</vt:lpstr>
      <vt:lpstr>Controller</vt:lpstr>
      <vt:lpstr>Pojo and validation</vt:lpstr>
      <vt:lpstr>Pojo and validation</vt:lpstr>
      <vt:lpstr>Create index.html</vt:lpstr>
      <vt:lpstr>Create register.html</vt:lpstr>
      <vt:lpstr>Create register.html</vt:lpstr>
      <vt:lpstr>Create register.html</vt:lpstr>
      <vt:lpstr>Result</vt:lpstr>
      <vt:lpstr>Result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Spring Web Development</dc:title>
  <dc:creator>Thanh Van</dc:creator>
  <cp:lastModifiedBy>Lam Nguyen Ngoc</cp:lastModifiedBy>
  <cp:revision>262</cp:revision>
  <dcterms:created xsi:type="dcterms:W3CDTF">2021-01-25T08:25:31Z</dcterms:created>
  <dcterms:modified xsi:type="dcterms:W3CDTF">2025-03-18T15:12:41Z</dcterms:modified>
</cp:coreProperties>
</file>